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79" r:id="rId2"/>
    <p:sldId id="280" r:id="rId3"/>
    <p:sldId id="406" r:id="rId4"/>
    <p:sldId id="281" r:id="rId5"/>
    <p:sldId id="407" r:id="rId6"/>
    <p:sldId id="317" r:id="rId7"/>
    <p:sldId id="408" r:id="rId8"/>
    <p:sldId id="282" r:id="rId9"/>
    <p:sldId id="417" r:id="rId10"/>
    <p:sldId id="409" r:id="rId11"/>
    <p:sldId id="283" r:id="rId12"/>
    <p:sldId id="367" r:id="rId13"/>
    <p:sldId id="410" r:id="rId14"/>
    <p:sldId id="368" r:id="rId15"/>
    <p:sldId id="369" r:id="rId16"/>
    <p:sldId id="370" r:id="rId17"/>
    <p:sldId id="371" r:id="rId18"/>
    <p:sldId id="372" r:id="rId19"/>
    <p:sldId id="411" r:id="rId20"/>
    <p:sldId id="374" r:id="rId21"/>
    <p:sldId id="380" r:id="rId22"/>
    <p:sldId id="412" r:id="rId23"/>
    <p:sldId id="347" r:id="rId24"/>
    <p:sldId id="348" r:id="rId25"/>
    <p:sldId id="349" r:id="rId26"/>
    <p:sldId id="383" r:id="rId27"/>
    <p:sldId id="385" r:id="rId28"/>
    <p:sldId id="387" r:id="rId29"/>
    <p:sldId id="350" r:id="rId30"/>
    <p:sldId id="351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90" r:id="rId39"/>
    <p:sldId id="413" r:id="rId40"/>
    <p:sldId id="360" r:id="rId41"/>
    <p:sldId id="398" r:id="rId42"/>
    <p:sldId id="361" r:id="rId43"/>
    <p:sldId id="362" r:id="rId44"/>
    <p:sldId id="392" r:id="rId45"/>
    <p:sldId id="414" r:id="rId46"/>
    <p:sldId id="364" r:id="rId47"/>
    <p:sldId id="382" r:id="rId48"/>
    <p:sldId id="415" r:id="rId49"/>
    <p:sldId id="365" r:id="rId50"/>
    <p:sldId id="366" r:id="rId5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ppin Mader" initials="PM" lastIdx="2" clrIdx="0"/>
  <p:cmAuthor id="1" name="James Watson" initials="JW" lastIdx="9" clrIdx="1"/>
  <p:cmAuthor id="2" name="Scott Monday" initials="SM" lastIdx="1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66"/>
    <a:srgbClr val="FFFFCC"/>
    <a:srgbClr val="FF9900"/>
    <a:srgbClr val="D0D8E8"/>
    <a:srgbClr val="B9C5DD"/>
    <a:srgbClr val="CFD8E6"/>
    <a:srgbClr val="CDD5E8"/>
    <a:srgbClr val="C2D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87" autoAdjust="0"/>
    <p:restoredTop sz="60806" autoAdjust="0"/>
  </p:normalViewPr>
  <p:slideViewPr>
    <p:cSldViewPr>
      <p:cViewPr>
        <p:scale>
          <a:sx n="73" d="100"/>
          <a:sy n="73" d="100"/>
        </p:scale>
        <p:origin x="-77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475" cy="479403"/>
          </a:xfrm>
          <a:prstGeom prst="rect">
            <a:avLst/>
          </a:prstGeom>
        </p:spPr>
        <p:txBody>
          <a:bodyPr vert="horz" lIns="95076" tIns="47539" rIns="95076" bIns="475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065" y="0"/>
            <a:ext cx="3170475" cy="479403"/>
          </a:xfrm>
          <a:prstGeom prst="rect">
            <a:avLst/>
          </a:prstGeom>
        </p:spPr>
        <p:txBody>
          <a:bodyPr vert="horz" lIns="95076" tIns="47539" rIns="95076" bIns="47539" rtlCol="0"/>
          <a:lstStyle>
            <a:lvl1pPr algn="r">
              <a:defRPr sz="1200"/>
            </a:lvl1pPr>
          </a:lstStyle>
          <a:p>
            <a:fld id="{F83CAFD6-747B-4D6F-96B9-4E04E6A0725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57"/>
            <a:ext cx="3170475" cy="479403"/>
          </a:xfrm>
          <a:prstGeom prst="rect">
            <a:avLst/>
          </a:prstGeom>
        </p:spPr>
        <p:txBody>
          <a:bodyPr vert="horz" lIns="95076" tIns="47539" rIns="95076" bIns="475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065" y="9120157"/>
            <a:ext cx="3170475" cy="479403"/>
          </a:xfrm>
          <a:prstGeom prst="rect">
            <a:avLst/>
          </a:prstGeom>
        </p:spPr>
        <p:txBody>
          <a:bodyPr vert="horz" lIns="95076" tIns="47539" rIns="95076" bIns="47539" rtlCol="0" anchor="b"/>
          <a:lstStyle>
            <a:lvl1pPr algn="r">
              <a:defRPr sz="1200"/>
            </a:lvl1pPr>
          </a:lstStyle>
          <a:p>
            <a:fld id="{45AC61A7-4120-4F54-A948-209B431E28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61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EB773E10-B5E8-4853-87D6-C1157FCFA3C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BBD799C8-4F01-43CE-BEEF-35F12452D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1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519" indent="-29712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491" indent="-2376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888" indent="-2376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285" indent="-2376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107F2DC-F9E1-462A-983B-ED6CE3985D8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  </a:t>
            </a:r>
            <a:endParaRPr lang="en-US" sz="11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519" indent="-29712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491" indent="-2376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888" indent="-2376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285" indent="-2376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266FA0C-4000-4EA1-9D27-39B4C87A7EFA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519" indent="-29712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491" indent="-2376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888" indent="-2376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285" indent="-2376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097158-B82C-4C2A-8472-68C43677205C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420" indent="-29708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338" indent="-237667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672" indent="-237667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007" indent="-237667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341" indent="-2376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676" indent="-2376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011" indent="-2376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347" indent="-2376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0ADF3FE-8B39-4419-978F-A997FBE2D058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519" indent="-29712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491" indent="-2376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888" indent="-2376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285" indent="-2376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266FA0C-4000-4EA1-9D27-39B4C87A7EFA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0793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A585-5B9E-4B2B-B7CC-AD812CD7399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59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A585-5B9E-4B2B-B7CC-AD812CD7399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07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420" indent="-29708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338" indent="-237667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672" indent="-237667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007" indent="-237667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341" indent="-2376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676" indent="-2376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011" indent="-2376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347" indent="-2376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8909FBA-2C0A-46C1-A765-F63F5AE990FE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A585-5B9E-4B2B-B7CC-AD812CD7399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58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420" indent="-29708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338" indent="-237667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672" indent="-237667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007" indent="-237667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341" indent="-2376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676" indent="-2376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011" indent="-2376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347" indent="-2376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E9B031B-A03A-4693-9BC0-9CBE7A59663B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519" indent="-29712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491" indent="-2376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888" indent="-2376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285" indent="-2376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266FA0C-4000-4EA1-9D27-39B4C87A7EFA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519" indent="-29712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491" indent="-2376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888" indent="-2376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285" indent="-2376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266FA0C-4000-4EA1-9D27-39B4C87A7EF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A585-5B9E-4B2B-B7CC-AD812CD7399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62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A585-5B9E-4B2B-B7CC-AD812CD7399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58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519" indent="-29712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491" indent="-2376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888" indent="-2376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285" indent="-2376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266FA0C-4000-4EA1-9D27-39B4C87A7EFA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A585-5B9E-4B2B-B7CC-AD812CD7399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42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A585-5B9E-4B2B-B7CC-AD812CD7399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39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A585-5B9E-4B2B-B7CC-AD812CD7399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59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799C8-4F01-43CE-BEEF-35F12452DBA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51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799C8-4F01-43CE-BEEF-35F12452DBA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30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799C8-4F01-43CE-BEEF-35F12452DBA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836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A585-5B9E-4B2B-B7CC-AD812CD7399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7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519" indent="-29712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491" indent="-2376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888" indent="-2376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285" indent="-2376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266FA0C-4000-4EA1-9D27-39B4C87A7EFA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A585-5B9E-4B2B-B7CC-AD812CD7399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04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A585-5B9E-4B2B-B7CC-AD812CD7399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603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338" indent="-29705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213" indent="-237642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496" indent="-237642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8781" indent="-237642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067" indent="-23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350" indent="-23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4636" indent="-23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39919" indent="-23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4C57AAC-C849-4CB6-8BF2-AD201F17A685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3">
              <a:lnSpc>
                <a:spcPct val="80000"/>
              </a:lnSpc>
              <a:buClr>
                <a:schemeClr val="tx1"/>
              </a:buClr>
              <a:defRPr/>
            </a:pPr>
            <a:endParaRPr lang="en-US" sz="17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338" indent="-29705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213" indent="-237642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496" indent="-237642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8781" indent="-237642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067" indent="-23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350" indent="-23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4636" indent="-23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39919" indent="-23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D0B035D-3A7E-4261-8C67-41213F18DD38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A585-5B9E-4B2B-B7CC-AD812CD7399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710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0793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A585-5B9E-4B2B-B7CC-AD812CD7399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371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A585-5B9E-4B2B-B7CC-AD812CD7399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31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aseline="0" dirty="0" smtClean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338" indent="-29705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213" indent="-237642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496" indent="-237642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8781" indent="-237642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067" indent="-23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350" indent="-23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4636" indent="-23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39919" indent="-23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B560642-B953-4ACB-A848-B56AA62AB265}" type="slidenum">
              <a:rPr lang="en-US" smtClean="0"/>
              <a:pPr/>
              <a:t>37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799C8-4F01-43CE-BEEF-35F12452DBA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251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519" indent="-29712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491" indent="-2376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888" indent="-2376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285" indent="-2376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266FA0C-4000-4EA1-9D27-39B4C87A7EFA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519" indent="-29712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491" indent="-2376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888" indent="-2376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285" indent="-2376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2C293F6-3DE9-4B09-B08D-452A6F7595E6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7698" indent="-237698"/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799C8-4F01-43CE-BEEF-35F12452DBA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307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799C8-4F01-43CE-BEEF-35F12452DBA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307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799C8-4F01-43CE-BEEF-35F12452DBA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307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A585-5B9E-4B2B-B7CC-AD812CD7399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807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799C8-4F01-43CE-BEEF-35F12452DBA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307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519" indent="-29712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491" indent="-2376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888" indent="-2376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285" indent="-2376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266FA0C-4000-4EA1-9D27-39B4C87A7EFA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AA585-5B9E-4B2B-B7CC-AD812CD7399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02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799C8-4F01-43CE-BEEF-35F12452DBA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097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519" indent="-29712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491" indent="-2376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888" indent="-2376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285" indent="-2376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266FA0C-4000-4EA1-9D27-39B4C87A7EFA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799C8-4F01-43CE-BEEF-35F12452DBA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2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519" indent="-29712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491" indent="-2376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888" indent="-2376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285" indent="-2376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266FA0C-4000-4EA1-9D27-39B4C87A7EFA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50793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799C8-4F01-43CE-BEEF-35F12452DBA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5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799C8-4F01-43CE-BEEF-35F12452DBA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14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519" indent="-29712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491" indent="-2376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888" indent="-2376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285" indent="-2376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266FA0C-4000-4EA1-9D27-39B4C87A7EFA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2519" indent="-29712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8491" indent="-23769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63888" indent="-23769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9285" indent="-23769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126F4E-933E-4F5D-ADC6-14C228E2B512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7698" indent="-237698"/>
            <a:endParaRPr lang="en-US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799C8-4F01-43CE-BEEF-35F12452DBA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t="6762" r="7688" b="63705"/>
          <a:stretch/>
        </p:blipFill>
        <p:spPr>
          <a:xfrm rot="16200000">
            <a:off x="5777876" y="3284785"/>
            <a:ext cx="6515688" cy="219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909" y="1143000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19E-6251-46BD-9A2B-39DB542DD7A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642" r="23" b="67900"/>
          <a:stretch/>
        </p:blipFill>
        <p:spPr>
          <a:xfrm>
            <a:off x="-1" y="0"/>
            <a:ext cx="9143999" cy="233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-62" r="106" b="66445"/>
          <a:stretch/>
        </p:blipFill>
        <p:spPr>
          <a:xfrm rot="10800000">
            <a:off x="-4" y="6632370"/>
            <a:ext cx="9144002" cy="249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3" t="16616" r="5380" b="53852"/>
          <a:stretch/>
        </p:blipFill>
        <p:spPr>
          <a:xfrm rot="5400000">
            <a:off x="-3220613" y="3442065"/>
            <a:ext cx="6660299" cy="2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5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19E-6251-46BD-9A2B-39DB542DD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6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19E-6251-46BD-9A2B-39DB542DD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1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8153400" cy="350519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C66D19E-6251-46BD-9A2B-39DB542DD7A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642" r="23" b="67900"/>
          <a:stretch/>
        </p:blipFill>
        <p:spPr>
          <a:xfrm>
            <a:off x="-1" y="0"/>
            <a:ext cx="9143999" cy="23336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76198" y="6781800"/>
            <a:ext cx="8991600" cy="0"/>
          </a:xfrm>
          <a:prstGeom prst="line">
            <a:avLst/>
          </a:prstGeom>
          <a:ln w="88900">
            <a:solidFill>
              <a:schemeClr val="tx2">
                <a:lumMod val="75000"/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07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892402" cy="9144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525" y="15240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19E-6251-46BD-9A2B-39DB542DD7A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642" r="23" b="67900"/>
          <a:stretch/>
        </p:blipFill>
        <p:spPr>
          <a:xfrm>
            <a:off x="-1" y="0"/>
            <a:ext cx="9143999" cy="23336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76200" y="6781800"/>
            <a:ext cx="8991600" cy="0"/>
          </a:xfrm>
          <a:prstGeom prst="line">
            <a:avLst/>
          </a:prstGeom>
          <a:ln w="88900">
            <a:solidFill>
              <a:schemeClr val="tx2">
                <a:lumMod val="75000"/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12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19E-6251-46BD-9A2B-39DB542DD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3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19E-6251-46BD-9A2B-39DB542DD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1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19E-6251-46BD-9A2B-39DB542DD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19E-6251-46BD-9A2B-39DB542DD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4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19E-6251-46BD-9A2B-39DB542DD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0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D19E-6251-46BD-9A2B-39DB542DD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9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D19E-6251-46BD-9A2B-39DB542DD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0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b.ca.gov/msprog/offroad/recmarine/recmarine.htm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curley@arb.ca.gov" TargetMode="External"/><Relationship Id="rId4" Type="http://schemas.openxmlformats.org/officeDocument/2006/relationships/hyperlink" Target="mailto:smonday@arb.ca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762000"/>
            <a:ext cx="8229600" cy="1736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Arial" pitchFamily="34" charset="0"/>
                <a:cs typeface="Arial" pitchFamily="34" charset="0"/>
              </a:rPr>
              <a:t>California’s Spark-Ignition Marine Watercraft Proposal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2014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IBEX Conference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October 1, 2014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400800" cy="2895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Proposed Evaporative Emission Standards &amp; Certification Process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Presenter: Scott Monday</a:t>
            </a:r>
          </a:p>
          <a:p>
            <a:pPr eaLnBrk="1" hangingPunct="1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California Air Resources Board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295400" y="7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230346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270" name="AutoShape 12" descr="https://encrypted-tbn2.gstatic.com/images?q=tbn:ANd9GcTFI7fnPxA47WPuGrF6ETnKqg32siOnJRl51DQMYh2ler2l-isv_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48200"/>
            <a:ext cx="22098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86237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4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lnSpcReduction="10000"/>
          </a:bodyPr>
          <a:lstStyle/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Objectives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What is the California Air Resources Board?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Purpose of CARB Regulation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Pathways to Compliance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Proposed Standards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Control Technology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CARB Evaporative Certification Process</a:t>
            </a:r>
          </a:p>
          <a:p>
            <a:pPr marL="520700">
              <a:lnSpc>
                <a:spcPct val="90000"/>
              </a:lnSpc>
              <a:defRPr/>
            </a:pPr>
            <a:r>
              <a:rPr lang="en-US" sz="2800" dirty="0"/>
              <a:t>Industry Cooperation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Next Steps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Contact Information</a:t>
            </a:r>
          </a:p>
          <a:p>
            <a:pPr marL="660400" indent="-66040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0BEFEE6-8716-401E-98B0-3BF3335AB3A8}" type="slidenum">
              <a:rPr lang="en-US" smtClean="0"/>
              <a:pPr/>
              <a:t>10</a:t>
            </a:fld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Applicability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06413" y="1752600"/>
            <a:ext cx="8229600" cy="4144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CARB’s regulatory proposal applies to all </a:t>
            </a:r>
            <a:br>
              <a:rPr lang="en-US" sz="2800" dirty="0" smtClean="0"/>
            </a:br>
            <a:r>
              <a:rPr lang="en-US" sz="2800" dirty="0" smtClean="0"/>
              <a:t>spark-ignition marine watercraft with permanently installed fuel tanks sold in California</a:t>
            </a:r>
          </a:p>
          <a:p>
            <a:pPr lvl="1" eaLnBrk="1" hangingPunct="1"/>
            <a:r>
              <a:rPr lang="en-US" sz="2400" dirty="0" smtClean="0"/>
              <a:t>Only marine watercraft that use engines &gt; 40HP must meet the more stringent standards</a:t>
            </a:r>
          </a:p>
          <a:p>
            <a:pPr lvl="1" eaLnBrk="1" hangingPunct="1"/>
            <a:r>
              <a:rPr lang="en-US" sz="2400" dirty="0" smtClean="0"/>
              <a:t>Marine watercraft that use engines ≤ 40HP will continue to meet U.S. EPA standards 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11</a:t>
            </a:fld>
            <a:endParaRPr lang="en-US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7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Pathways to Compliance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505619" y="1524000"/>
            <a:ext cx="8028781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err="1" smtClean="0"/>
              <a:t>CARB’s</a:t>
            </a:r>
            <a:r>
              <a:rPr lang="en-US" dirty="0" smtClean="0"/>
              <a:t> draft regulation has two methods for demonstrating compliance:</a:t>
            </a:r>
          </a:p>
          <a:p>
            <a:pPr marL="688975" lvl="3" indent="-344488">
              <a:lnSpc>
                <a:spcPct val="80000"/>
              </a:lnSpc>
              <a:buFont typeface="Arial" pitchFamily="34" charset="0"/>
              <a:buChar char="−"/>
              <a:defRPr/>
            </a:pPr>
            <a:endParaRPr lang="en-US" sz="1800" dirty="0"/>
          </a:p>
          <a:p>
            <a:pPr marL="801687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dirty="0" smtClean="0"/>
              <a:t>Design-Based – Requires marine watercraft manufacturer to use specific CARB-certified components for:</a:t>
            </a:r>
          </a:p>
          <a:p>
            <a:pPr marL="1087438" lvl="3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uel injection</a:t>
            </a:r>
          </a:p>
          <a:p>
            <a:pPr marL="1087438" lvl="3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 Low permeation fuel hoses</a:t>
            </a:r>
          </a:p>
          <a:p>
            <a:pPr marL="1087438" lvl="3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ow permeation fuel tank</a:t>
            </a:r>
          </a:p>
          <a:p>
            <a:pPr marL="1087438" lvl="3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 Passively-purged carbon canister or pressure relief valve</a:t>
            </a:r>
          </a:p>
          <a:p>
            <a:pPr marL="1143000" lvl="3" indent="0" eaLnBrk="1" hangingPunct="1">
              <a:lnSpc>
                <a:spcPct val="80000"/>
              </a:lnSpc>
              <a:buNone/>
              <a:defRPr/>
            </a:pPr>
            <a:endParaRPr lang="en-US" sz="1800" dirty="0"/>
          </a:p>
          <a:p>
            <a:pPr marL="804863" lvl="3" indent="-457200" eaLnBrk="1" hangingPunct="1">
              <a:lnSpc>
                <a:spcPct val="80000"/>
              </a:lnSpc>
              <a:buFont typeface="+mj-lt"/>
              <a:buAutoNum type="arabicPeriod" startAt="2"/>
              <a:defRPr/>
            </a:pPr>
            <a:r>
              <a:rPr lang="en-US" sz="2400" dirty="0" smtClean="0"/>
              <a:t>Performance Alternative – One standard for the complete boat or fuel system</a:t>
            </a:r>
          </a:p>
          <a:p>
            <a:pPr marL="1144588" lvl="2" indent="-342900" eaLnBrk="1" hangingPunct="1">
              <a:lnSpc>
                <a:spcPct val="80000"/>
              </a:lnSpc>
              <a:defRPr/>
            </a:pPr>
            <a:r>
              <a:rPr lang="en-US" sz="2000" dirty="0" smtClean="0"/>
              <a:t>Based on a 24-hour diurnal test (TP-1501)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en-US" sz="1200" dirty="0" smtClean="0"/>
          </a:p>
          <a:p>
            <a:pPr marL="1371600" lvl="2" indent="-457200" eaLnBrk="1" hangingPunct="1">
              <a:lnSpc>
                <a:spcPct val="80000"/>
              </a:lnSpc>
              <a:defRPr/>
            </a:pPr>
            <a:endParaRPr lang="en-US" sz="18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81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lnSpcReduction="10000"/>
          </a:bodyPr>
          <a:lstStyle/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Objectives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What is the California Air Resources Board?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Purpose of CARB Regulation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Pathways to Compliance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Proposed Standards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Control Technology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CARB Evaporative Certification Process</a:t>
            </a:r>
          </a:p>
          <a:p>
            <a:pPr marL="520700">
              <a:lnSpc>
                <a:spcPct val="90000"/>
              </a:lnSpc>
              <a:defRPr/>
            </a:pPr>
            <a:r>
              <a:rPr lang="en-US" sz="2800" dirty="0"/>
              <a:t>Industry Cooperation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Next Steps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Contact Information</a:t>
            </a:r>
          </a:p>
          <a:p>
            <a:pPr marL="660400" indent="-66040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0BEFEE6-8716-401E-98B0-3BF3335AB3A8}" type="slidenum">
              <a:rPr lang="en-US" smtClean="0"/>
              <a:pPr/>
              <a:t>13</a:t>
            </a:fld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Design-Based Standards: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≤ </a:t>
            </a:r>
            <a:r>
              <a:rPr lang="en-US" dirty="0"/>
              <a:t>30 kW </a:t>
            </a:r>
            <a:r>
              <a:rPr lang="en-US" dirty="0" smtClean="0"/>
              <a:t>(</a:t>
            </a:r>
            <a:r>
              <a:rPr lang="en-US" dirty="0"/>
              <a:t>40 HP</a:t>
            </a:r>
            <a:r>
              <a:rPr lang="en-US" dirty="0" smtClean="0"/>
              <a:t>)</a:t>
            </a:r>
            <a:endParaRPr lang="en-US" altLang="en-US" dirty="0"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3400" y="1828800"/>
            <a:ext cx="8077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A</a:t>
            </a:r>
            <a:r>
              <a:rPr lang="en-US" altLang="en-US" dirty="0" smtClean="0"/>
              <a:t>ll evaporative emission standards and test procedures will be harmonized with U.S. EPA</a:t>
            </a:r>
            <a:endParaRPr lang="en-US" altLang="en-US" dirty="0"/>
          </a:p>
        </p:txBody>
      </p:sp>
      <p:graphicFrame>
        <p:nvGraphicFramePr>
          <p:cNvPr id="10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69239"/>
              </p:ext>
            </p:extLst>
          </p:nvPr>
        </p:nvGraphicFramePr>
        <p:xfrm>
          <a:off x="1143000" y="2819400"/>
          <a:ext cx="6808788" cy="1675448"/>
        </p:xfrm>
        <a:graphic>
          <a:graphicData uri="http://schemas.openxmlformats.org/drawingml/2006/table">
            <a:tbl>
              <a:tblPr/>
              <a:tblGrid>
                <a:gridCol w="1219200"/>
                <a:gridCol w="1652588"/>
                <a:gridCol w="1293812"/>
                <a:gridCol w="1498600"/>
                <a:gridCol w="1144588"/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tabLst>
                          <a:tab pos="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Model Year (MY) Effective Date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Fuel Hose Permeation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(grams/m</a:t>
                      </a:r>
                      <a:r>
                        <a:rPr kumimoji="0" lang="en-US" alt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/day </a:t>
                      </a: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ROG</a:t>
                      </a: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Fuel Tank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Permeation </a:t>
                      </a: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(grams/m</a:t>
                      </a:r>
                      <a:r>
                        <a:rPr kumimoji="0" lang="en-US" alt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day ROG )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Diurnal Requirement </a:t>
                      </a: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(grams/gallon/ 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day HC)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tabLst>
                          <a:tab pos="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Fuel Injection or Equivalent (</a:t>
                      </a: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grams/hour)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2018 and later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15.0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1.5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0.4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None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Test Procedure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CFR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§1060.515 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CFR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§1060.520</a:t>
                      </a:r>
                      <a:r>
                        <a:rPr kumimoji="0" lang="en-US" alt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alt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CFR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§1060.525 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None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537"/>
          <p:cNvSpPr txBox="1">
            <a:spLocks noChangeArrowheads="1"/>
          </p:cNvSpPr>
          <p:nvPr/>
        </p:nvSpPr>
        <p:spPr bwMode="auto">
          <a:xfrm>
            <a:off x="1143000" y="4495800"/>
            <a:ext cx="54356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As an alternative, fuel tanks can be certified to 2.5 grams/m</a:t>
            </a:r>
            <a:r>
              <a:rPr lang="en-US" alt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/day at 40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18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Design-Based Standards: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 </a:t>
            </a:r>
            <a:r>
              <a:rPr lang="en-US" dirty="0"/>
              <a:t>30 kW </a:t>
            </a:r>
            <a:r>
              <a:rPr lang="en-US" dirty="0" smtClean="0"/>
              <a:t>(</a:t>
            </a:r>
            <a:r>
              <a:rPr lang="en-US" dirty="0"/>
              <a:t>40 HP) Trailerable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For MY2018 and later, certain evaporative emission requirements (including fuel caps, primer bulbs,</a:t>
            </a:r>
            <a:r>
              <a:rPr lang="en-US" altLang="en-US" dirty="0" smtClean="0"/>
              <a:t> and</a:t>
            </a:r>
            <a:r>
              <a:rPr lang="en-US" altLang="en-US" sz="2400" dirty="0" smtClean="0"/>
              <a:t> fitting requirements) will be harmonized with U.S. EPA 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For MY2018 </a:t>
            </a:r>
            <a:r>
              <a:rPr lang="en-US" altLang="en-US" sz="2400" dirty="0"/>
              <a:t>and later, </a:t>
            </a:r>
            <a:r>
              <a:rPr lang="en-US" altLang="en-US" sz="2400" dirty="0" smtClean="0"/>
              <a:t>CARB proposes </a:t>
            </a:r>
            <a:r>
              <a:rPr lang="en-US" altLang="en-US" sz="2400" dirty="0"/>
              <a:t>to set more stringent standards for fuel hose and fuel tank permeation, diurnal emissions, and require fuel injection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For </a:t>
            </a:r>
            <a:r>
              <a:rPr lang="en-US" altLang="en-US" sz="2400" dirty="0" smtClean="0"/>
              <a:t>MY2020 </a:t>
            </a:r>
            <a:r>
              <a:rPr lang="en-US" altLang="en-US" sz="2400" dirty="0"/>
              <a:t>and later, </a:t>
            </a:r>
            <a:r>
              <a:rPr lang="en-US" altLang="en-US" sz="2400" dirty="0" smtClean="0"/>
              <a:t>CARB proposes </a:t>
            </a:r>
            <a:r>
              <a:rPr lang="en-US" altLang="en-US" sz="2400" dirty="0"/>
              <a:t>to lower the fuel hose permeation standard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Executive Officer must </a:t>
            </a:r>
            <a:r>
              <a:rPr lang="en-US" altLang="en-US" sz="2000" dirty="0" smtClean="0"/>
              <a:t>first confirm commercial availability</a:t>
            </a:r>
            <a:endParaRPr lang="en-US" altLang="en-US" sz="20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79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Applicable to marine watercraft ≤ 26 ft. in length and ≤ 8.5 ft.in width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sz="20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484030"/>
              </p:ext>
            </p:extLst>
          </p:nvPr>
        </p:nvGraphicFramePr>
        <p:xfrm>
          <a:off x="838200" y="2133600"/>
          <a:ext cx="7696199" cy="3124199"/>
        </p:xfrm>
        <a:graphic>
          <a:graphicData uri="http://schemas.openxmlformats.org/drawingml/2006/table">
            <a:tbl>
              <a:tblPr/>
              <a:tblGrid>
                <a:gridCol w="956680"/>
                <a:gridCol w="1353962"/>
                <a:gridCol w="1494701"/>
                <a:gridCol w="790997"/>
                <a:gridCol w="1353962"/>
                <a:gridCol w="1745897"/>
              </a:tblGrid>
              <a:tr h="22332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Trailerable Boats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02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Model Year Effective Date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Fuel Hose Permeation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(grams ROG/m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/day)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Fuel Tank Permeation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(grams ROG/m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/day)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Diurnal Tank Venting Loss Requirement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(grams HC/gallon/day)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Meet Fuel Injection Definition or Equivalent Performance Standard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(grams HC/hour)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369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Canister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Non-Canister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5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2018 and 2019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65% reduction from uncontrolled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HC emissions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5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2020 and later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5.0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65% reduction from uncontrolled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HC emissions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Test Procedure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TP-1504 or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SAE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J1737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TP-1504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TP-1503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TP-1502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500" name="TextBox 7"/>
          <p:cNvSpPr txBox="1">
            <a:spLocks noChangeArrowheads="1"/>
          </p:cNvSpPr>
          <p:nvPr/>
        </p:nvSpPr>
        <p:spPr bwMode="auto">
          <a:xfrm>
            <a:off x="762000" y="5391870"/>
            <a:ext cx="81980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100" baseline="30000" dirty="0" smtClean="0">
                <a:cs typeface="Arial" panose="020B0604020202020204" pitchFamily="34" charset="0"/>
              </a:rPr>
              <a:t>1</a:t>
            </a:r>
            <a:r>
              <a:rPr lang="en-US" altLang="en-US" sz="1100" dirty="0" smtClean="0">
                <a:cs typeface="Arial" panose="020B0604020202020204" pitchFamily="34" charset="0"/>
              </a:rPr>
              <a:t>  Canisters can be certified by design as an </a:t>
            </a:r>
            <a:r>
              <a:rPr lang="en-US" altLang="en-US" sz="1100" dirty="0">
                <a:cs typeface="Arial" panose="020B0604020202020204" pitchFamily="34" charset="0"/>
              </a:rPr>
              <a:t>option. Canisters must have a minimum butane working capacity of </a:t>
            </a:r>
            <a:r>
              <a:rPr lang="en-US" altLang="en-US" sz="1100" dirty="0" smtClean="0">
                <a:cs typeface="Arial" panose="020B0604020202020204" pitchFamily="34" charset="0"/>
              </a:rPr>
              <a:t>3.8 grams/gallon</a:t>
            </a:r>
          </a:p>
          <a:p>
            <a:r>
              <a:rPr lang="en-US" altLang="en-US" sz="1100" baseline="30000" dirty="0" smtClean="0">
                <a:cs typeface="Arial" panose="020B0604020202020204" pitchFamily="34" charset="0"/>
              </a:rPr>
              <a:t>2  </a:t>
            </a:r>
            <a:r>
              <a:rPr lang="en-US" altLang="en-US" sz="1100" dirty="0" smtClean="0">
                <a:cs typeface="Arial" panose="020B0604020202020204" pitchFamily="34" charset="0"/>
              </a:rPr>
              <a:t>Must be performed at 40°C</a:t>
            </a:r>
          </a:p>
          <a:p>
            <a:r>
              <a:rPr lang="en-US" altLang="en-US" sz="1100" baseline="30000" dirty="0" smtClean="0">
                <a:cs typeface="Arial" panose="020B0604020202020204" pitchFamily="34" charset="0"/>
              </a:rPr>
              <a:t>3</a:t>
            </a:r>
            <a:r>
              <a:rPr lang="en-US" altLang="en-US" sz="1100" dirty="0" smtClean="0">
                <a:cs typeface="Arial" panose="020B0604020202020204" pitchFamily="34" charset="0"/>
              </a:rPr>
              <a:t>  </a:t>
            </a:r>
            <a:r>
              <a:rPr lang="en-US" altLang="en-US" sz="1100" dirty="0">
                <a:cs typeface="Arial" panose="020B0604020202020204" pitchFamily="34" charset="0"/>
              </a:rPr>
              <a:t>As an alternative, fuel tanks can be certified to 1.4 grams/m</a:t>
            </a:r>
            <a:r>
              <a:rPr lang="en-US" altLang="en-US" sz="1100" baseline="30000" dirty="0">
                <a:cs typeface="Arial" panose="020B0604020202020204" pitchFamily="34" charset="0"/>
              </a:rPr>
              <a:t>2</a:t>
            </a:r>
            <a:r>
              <a:rPr lang="en-US" altLang="en-US" sz="1100" dirty="0">
                <a:cs typeface="Arial" panose="020B0604020202020204" pitchFamily="34" charset="0"/>
              </a:rPr>
              <a:t>/day at 40°C </a:t>
            </a:r>
          </a:p>
          <a:p>
            <a:endParaRPr lang="en-US" sz="1100" dirty="0"/>
          </a:p>
        </p:txBody>
      </p:sp>
      <p:sp>
        <p:nvSpPr>
          <p:cNvPr id="195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Design-Based Standards: </a:t>
            </a:r>
            <a:br>
              <a:rPr lang="en-US" dirty="0" smtClean="0"/>
            </a:br>
            <a:r>
              <a:rPr lang="en-US" dirty="0" smtClean="0"/>
              <a:t>&gt; 30 kW (40 HP) Trailerable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2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n-US" dirty="0"/>
              <a:t>Design-Based Standards: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 </a:t>
            </a:r>
            <a:r>
              <a:rPr lang="en-US" dirty="0"/>
              <a:t>30 kW </a:t>
            </a:r>
            <a:r>
              <a:rPr lang="en-US" dirty="0" smtClean="0"/>
              <a:t>(</a:t>
            </a:r>
            <a:r>
              <a:rPr lang="en-US" dirty="0"/>
              <a:t>40 HP) Non-Trailerable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For MY2018 and later, </a:t>
            </a:r>
            <a:r>
              <a:rPr lang="en-US" altLang="en-US" dirty="0" smtClean="0"/>
              <a:t>certain </a:t>
            </a:r>
            <a:r>
              <a:rPr lang="en-US" altLang="en-US" dirty="0"/>
              <a:t>evaporative emission </a:t>
            </a:r>
            <a:r>
              <a:rPr lang="en-US" altLang="en-US" dirty="0" smtClean="0"/>
              <a:t>requirements </a:t>
            </a:r>
            <a:r>
              <a:rPr lang="en-US" altLang="en-US" dirty="0"/>
              <a:t>(including fuel </a:t>
            </a:r>
            <a:r>
              <a:rPr lang="en-US" altLang="en-US" dirty="0" smtClean="0"/>
              <a:t>caps, primer bulbs, and fitting requirements</a:t>
            </a:r>
            <a:r>
              <a:rPr lang="en-US" altLang="en-US" dirty="0"/>
              <a:t>) will be harmonized with U.S. EPA 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For </a:t>
            </a:r>
            <a:r>
              <a:rPr lang="en-US" altLang="en-US" sz="2400" dirty="0" smtClean="0"/>
              <a:t>MY2018 </a:t>
            </a:r>
            <a:r>
              <a:rPr lang="en-US" altLang="en-US" sz="2400" dirty="0"/>
              <a:t>and later, </a:t>
            </a:r>
            <a:r>
              <a:rPr lang="en-US" altLang="en-US" sz="2400" dirty="0" smtClean="0"/>
              <a:t>CARB proposes </a:t>
            </a:r>
            <a:r>
              <a:rPr lang="en-US" altLang="en-US" sz="2400" dirty="0"/>
              <a:t>to set more stringent standards for fuel hose and fuel tank permeation, diurnal emissions, and require fuel injection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For </a:t>
            </a:r>
            <a:r>
              <a:rPr lang="en-US" altLang="en-US" sz="2400" dirty="0" smtClean="0"/>
              <a:t>MY2020 </a:t>
            </a:r>
            <a:r>
              <a:rPr lang="en-US" altLang="en-US" sz="2400" dirty="0"/>
              <a:t>and later, </a:t>
            </a:r>
            <a:r>
              <a:rPr lang="en-US" altLang="en-US" sz="2400" dirty="0" smtClean="0"/>
              <a:t>CARB proposes </a:t>
            </a:r>
            <a:r>
              <a:rPr lang="en-US" altLang="en-US" sz="2400" dirty="0"/>
              <a:t>to lower the fuel hose permeation standard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Executive Officer must </a:t>
            </a:r>
            <a:r>
              <a:rPr lang="en-US" altLang="en-US" sz="2000" dirty="0" smtClean="0"/>
              <a:t>first confirm commercial availability</a:t>
            </a:r>
            <a:endParaRPr lang="en-US" altLang="en-US" sz="20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34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6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219200"/>
          </a:xfrm>
        </p:spPr>
        <p:txBody>
          <a:bodyPr>
            <a:normAutofit/>
          </a:bodyPr>
          <a:lstStyle/>
          <a:p>
            <a:r>
              <a:rPr lang="en-US" dirty="0"/>
              <a:t>Design-Based Standards: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 </a:t>
            </a:r>
            <a:r>
              <a:rPr lang="en-US" dirty="0"/>
              <a:t>30 kW </a:t>
            </a:r>
            <a:r>
              <a:rPr lang="en-US" dirty="0" smtClean="0"/>
              <a:t>(</a:t>
            </a:r>
            <a:r>
              <a:rPr lang="en-US" dirty="0"/>
              <a:t>40 HP) </a:t>
            </a:r>
            <a:r>
              <a:rPr lang="en-US" dirty="0" smtClean="0"/>
              <a:t>Non-Trailerable</a:t>
            </a:r>
            <a:endParaRPr lang="en-US" sz="2400" dirty="0" smtClean="0"/>
          </a:p>
        </p:txBody>
      </p:sp>
      <p:sp>
        <p:nvSpPr>
          <p:cNvPr id="20484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Applicable to marine watercraft ˃ 26 ft. in length or ˃ 8.5 ft. in width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5334000"/>
            <a:ext cx="815960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100" baseline="30000" dirty="0">
                <a:cs typeface="Arial" panose="020B0604020202020204" pitchFamily="34" charset="0"/>
              </a:rPr>
              <a:t>1</a:t>
            </a:r>
            <a:r>
              <a:rPr lang="en-US" altLang="en-US" sz="1100" dirty="0">
                <a:cs typeface="Arial" panose="020B0604020202020204" pitchFamily="34" charset="0"/>
              </a:rPr>
              <a:t> </a:t>
            </a:r>
            <a:r>
              <a:rPr lang="en-US" altLang="en-US" sz="1100" dirty="0" smtClean="0">
                <a:cs typeface="Arial" panose="020B0604020202020204" pitchFamily="34" charset="0"/>
              </a:rPr>
              <a:t>Canisters </a:t>
            </a:r>
            <a:r>
              <a:rPr lang="en-US" altLang="en-US" sz="1100" dirty="0">
                <a:cs typeface="Arial" panose="020B0604020202020204" pitchFamily="34" charset="0"/>
              </a:rPr>
              <a:t>can be certified </a:t>
            </a:r>
            <a:r>
              <a:rPr lang="en-US" altLang="en-US" sz="1100" dirty="0" smtClean="0">
                <a:cs typeface="Arial" panose="020B0604020202020204" pitchFamily="34" charset="0"/>
              </a:rPr>
              <a:t>by </a:t>
            </a:r>
            <a:r>
              <a:rPr lang="en-US" altLang="en-US" sz="1100" dirty="0">
                <a:cs typeface="Arial" panose="020B0604020202020204" pitchFamily="34" charset="0"/>
              </a:rPr>
              <a:t>design as an </a:t>
            </a:r>
            <a:r>
              <a:rPr lang="en-US" altLang="en-US" sz="1100" dirty="0" smtClean="0">
                <a:cs typeface="Arial" panose="020B0604020202020204" pitchFamily="34" charset="0"/>
              </a:rPr>
              <a:t>option. Canisters must have a minimum butane working capacity of 1.5 grams/gallon</a:t>
            </a:r>
            <a:endParaRPr lang="en-US" altLang="en-US" sz="1100" dirty="0">
              <a:cs typeface="Arial" panose="020B0604020202020204" pitchFamily="34" charset="0"/>
            </a:endParaRPr>
          </a:p>
          <a:p>
            <a:r>
              <a:rPr lang="en-US" altLang="en-US" sz="1100" baseline="30000" dirty="0" smtClean="0">
                <a:cs typeface="Arial" panose="020B0604020202020204" pitchFamily="34" charset="0"/>
              </a:rPr>
              <a:t>2  </a:t>
            </a:r>
            <a:r>
              <a:rPr lang="en-US" altLang="en-US" sz="1100" dirty="0">
                <a:cs typeface="Arial" panose="020B0604020202020204" pitchFamily="34" charset="0"/>
              </a:rPr>
              <a:t>Must be performed at 40°C</a:t>
            </a:r>
          </a:p>
          <a:p>
            <a:r>
              <a:rPr lang="en-US" altLang="en-US" sz="1100" baseline="30000" dirty="0" smtClean="0">
                <a:cs typeface="Arial" panose="020B0604020202020204" pitchFamily="34" charset="0"/>
              </a:rPr>
              <a:t>3  </a:t>
            </a:r>
            <a:r>
              <a:rPr lang="en-US" altLang="en-US" sz="1100" dirty="0" smtClean="0">
                <a:cs typeface="Arial" panose="020B0604020202020204" pitchFamily="34" charset="0"/>
              </a:rPr>
              <a:t>As </a:t>
            </a:r>
            <a:r>
              <a:rPr lang="en-US" altLang="en-US" sz="1100" dirty="0">
                <a:cs typeface="Arial" panose="020B0604020202020204" pitchFamily="34" charset="0"/>
              </a:rPr>
              <a:t>an alternative, fuel tanks can be certified to 1.4 grams/m</a:t>
            </a:r>
            <a:r>
              <a:rPr lang="en-US" altLang="en-US" sz="1100" baseline="30000" dirty="0">
                <a:cs typeface="Arial" panose="020B0604020202020204" pitchFamily="34" charset="0"/>
              </a:rPr>
              <a:t>2</a:t>
            </a:r>
            <a:r>
              <a:rPr lang="en-US" altLang="en-US" sz="1100" dirty="0">
                <a:cs typeface="Arial" panose="020B0604020202020204" pitchFamily="34" charset="0"/>
              </a:rPr>
              <a:t>/day at </a:t>
            </a:r>
            <a:r>
              <a:rPr lang="en-US" altLang="en-US" sz="1100" dirty="0" smtClean="0">
                <a:cs typeface="Arial" panose="020B0604020202020204" pitchFamily="34" charset="0"/>
              </a:rPr>
              <a:t>40°C</a:t>
            </a:r>
          </a:p>
          <a:p>
            <a:r>
              <a:rPr lang="en-US" altLang="en-US" sz="1100" baseline="30000" dirty="0" smtClean="0">
                <a:cs typeface="Arial" panose="020B0604020202020204" pitchFamily="34" charset="0"/>
              </a:rPr>
              <a:t>4  </a:t>
            </a:r>
            <a:r>
              <a:rPr lang="en-US" altLang="en-US" sz="1100" dirty="0" smtClean="0">
                <a:cs typeface="Arial" panose="020B0604020202020204" pitchFamily="34" charset="0"/>
              </a:rPr>
              <a:t>U.S. EPA Gasoline</a:t>
            </a:r>
            <a:endParaRPr lang="en-US" altLang="en-US" sz="1100" dirty="0">
              <a:cs typeface="Arial" panose="020B0604020202020204" pitchFamily="34" charset="0"/>
            </a:endParaRPr>
          </a:p>
          <a:p>
            <a:pPr marL="228600" indent="-228600">
              <a:buAutoNum type="arabicPlain" startAt="3"/>
            </a:pPr>
            <a:endParaRPr lang="en-US" altLang="en-US" sz="1100" dirty="0" smtClean="0">
              <a:cs typeface="Arial" panose="020B0604020202020204" pitchFamily="34" charset="0"/>
            </a:endParaRPr>
          </a:p>
          <a:p>
            <a:r>
              <a:rPr lang="en-US" altLang="en-US" sz="1100" dirty="0" smtClean="0">
                <a:cs typeface="Arial" panose="020B0604020202020204" pitchFamily="34" charset="0"/>
              </a:rPr>
              <a:t> </a:t>
            </a:r>
            <a:endParaRPr lang="en-US" altLang="en-US" sz="1100" dirty="0">
              <a:cs typeface="Arial" panose="020B0604020202020204" pitchFamily="34" charset="0"/>
            </a:endParaRPr>
          </a:p>
          <a:p>
            <a:endParaRPr lang="en-US" sz="11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922704"/>
              </p:ext>
            </p:extLst>
          </p:nvPr>
        </p:nvGraphicFramePr>
        <p:xfrm>
          <a:off x="838200" y="2133600"/>
          <a:ext cx="7696199" cy="3124199"/>
        </p:xfrm>
        <a:graphic>
          <a:graphicData uri="http://schemas.openxmlformats.org/drawingml/2006/table">
            <a:tbl>
              <a:tblPr/>
              <a:tblGrid>
                <a:gridCol w="956680"/>
                <a:gridCol w="1353962"/>
                <a:gridCol w="1494701"/>
                <a:gridCol w="790997"/>
                <a:gridCol w="1353962"/>
                <a:gridCol w="1745897"/>
              </a:tblGrid>
              <a:tr h="22332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Trailerable Boats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02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Model Year Effective Date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Fuel Hose Permeation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(grams ROG/m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/day)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Fuel Tank Permeation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(grams ROG/m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/day)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Diurnal Tank Venting Loss Requirement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(grams HC/gallon/day)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Meet Fuel Injection Definition or Equivalent Performance Standard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(grams HC/hour)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369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Canister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Non-Canister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5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2018 and 2019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65% reduction from uncontrolled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HC emissions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5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2020 and later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5.0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65% reduction from uncontrolled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HC emissions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Test Procedure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TP-1504 or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SAE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J1737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TP-1504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TP-1503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TP-1502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37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lnSpcReduction="10000"/>
          </a:bodyPr>
          <a:lstStyle/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Objectives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What is the California Air Resources Board?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Purpose of CARB Regulation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Pathways to Compliance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Proposed Standards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Control Technology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CARB Evaporative Certification Process</a:t>
            </a:r>
          </a:p>
          <a:p>
            <a:pPr marL="520700">
              <a:lnSpc>
                <a:spcPct val="90000"/>
              </a:lnSpc>
              <a:defRPr/>
            </a:pPr>
            <a:r>
              <a:rPr lang="en-US" sz="2800" dirty="0"/>
              <a:t>Industry Cooperation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Next Steps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Contact Information</a:t>
            </a:r>
          </a:p>
          <a:p>
            <a:pPr marL="660400" indent="-66040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0BEFEE6-8716-401E-98B0-3BF3335AB3A8}" type="slidenum">
              <a:rPr lang="en-US" smtClean="0"/>
              <a:pPr/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3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lnSpcReduction="10000"/>
          </a:bodyPr>
          <a:lstStyle/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Objectives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What is the California Air Resources Board?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Purpose of CARB Regulation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Pathways to Compliance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Proposed Standards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Control Technology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CARB Evaporative Certification Process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Industry Cooperation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Next Steps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Contact Information</a:t>
            </a:r>
          </a:p>
          <a:p>
            <a:pPr marL="660400" indent="-66040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0BEFEE6-8716-401E-98B0-3BF3335AB3A8}" type="slidenum">
              <a:rPr lang="en-US" smtClean="0"/>
              <a:pPr/>
              <a:t>2</a:t>
            </a:fld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6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Anticipated CARB Control Technology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025" y="2786306"/>
            <a:ext cx="19192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75" y="5080243"/>
            <a:ext cx="10414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2831625" y="1349618"/>
            <a:ext cx="2057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000" dirty="0"/>
          </a:p>
        </p:txBody>
      </p: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477838" y="971550"/>
            <a:ext cx="799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/>
              <a:t>Similar to U.S. EPA controls except more stringent evaporative components</a:t>
            </a:r>
          </a:p>
        </p:txBody>
      </p:sp>
      <p:sp>
        <p:nvSpPr>
          <p:cNvPr id="49" name="Right Arrow 48"/>
          <p:cNvSpPr/>
          <p:nvPr/>
        </p:nvSpPr>
        <p:spPr>
          <a:xfrm>
            <a:off x="1981200" y="1298818"/>
            <a:ext cx="2839562" cy="1231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2"/>
                </a:solidFill>
              </a:rPr>
              <a:t>Lower Permeation </a:t>
            </a:r>
            <a:r>
              <a:rPr lang="en-US" sz="1400" b="1" dirty="0" smtClean="0">
                <a:solidFill>
                  <a:schemeClr val="bg2"/>
                </a:solidFill>
              </a:rPr>
              <a:t>Fuel Tank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1981200" y="2564056"/>
            <a:ext cx="2839562" cy="1231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2"/>
                </a:solidFill>
              </a:rPr>
              <a:t>Carbon Canister or PRV</a:t>
            </a:r>
          </a:p>
        </p:txBody>
      </p:sp>
      <p:sp>
        <p:nvSpPr>
          <p:cNvPr id="51" name="Right Arrow 50"/>
          <p:cNvSpPr/>
          <p:nvPr/>
        </p:nvSpPr>
        <p:spPr>
          <a:xfrm>
            <a:off x="1981200" y="3816593"/>
            <a:ext cx="2839562" cy="1231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2"/>
                </a:solidFill>
              </a:rPr>
              <a:t>Lower Permeation </a:t>
            </a:r>
            <a:r>
              <a:rPr lang="en-US" sz="1400" b="1" dirty="0" smtClean="0">
                <a:solidFill>
                  <a:schemeClr val="bg2"/>
                </a:solidFill>
              </a:rPr>
              <a:t>Fuel Hoses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1981200" y="5080243"/>
            <a:ext cx="2839562" cy="1231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2"/>
                </a:solidFill>
              </a:rPr>
              <a:t>Fuel Injection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70" y="3766264"/>
            <a:ext cx="1570595" cy="117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97" y="1361755"/>
            <a:ext cx="1690341" cy="126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38" y="2608506"/>
            <a:ext cx="120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42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TP-1503 Venting Control </a:t>
            </a:r>
            <a:r>
              <a:rPr lang="en-US" altLang="en-US" dirty="0" smtClean="0"/>
              <a:t>Update</a:t>
            </a:r>
            <a:endParaRPr lang="en-US" altLang="en-US" dirty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Carbon Canister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Optional design requirement added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Durability requirements added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Pressure Relief Valve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Durability requirements modified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Tolerances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Temperature Stabilization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2" name="AutoShape 2" descr="data:image/jpeg;base64,/9j/4AAQSkZJRgABAQAAAQABAAD/2wCEAAkGBxMSEhUUExQVFRQXGBYWFRYYFBUgGRcXFxQYFhQWHh0aHCghGholHBQUITEhJiktLi4uGCAzODMsNygtLiwBCgoKDg0OFA8QFCwcHR4sKywsLCwsLCwsLCwsLCwsLCwsLCwsLCwsLCwsLCwsNzcsNywsNzcsNzcsLCwrLCwrLP/AABEIAMkAoQMBIgACEQEDEQH/xAAcAAEAAgMBAQEAAAAAAAAAAAAABQYEBwgDAgH/xAA5EAABAwIDBAgEBgICAwAAAAABAAIDBBEFEiEGMUFRByIyYXGBkaETYrHBI0JSktHwguEUcjNDsv/EABYBAQEBAAAAAAAAAAAAAAAAAAABAv/EABcRAQEBAQAAAAAAAAAAAAAAAAARASH/2gAMAwEAAhEDEQA/AN4oiICIiAiIgIiICIiAiIgIiICIiAiIgIiICIiAiIgIsLGMVipYXTTvDI2jUn2AHEngFrDE+mpuV3wKY5jox0jxb/sWjXyug24i0HhnSpWtkzyvbI2+seRobbkCNR4rYeC9KFHNYSZoXfNq39w+4SFXlF4UdZHK3NG9r282uBHsvdAREQEREBERAREQEREBERAREQFF7T1M0VJO+BpfM2NxjaBcl1tLDie5SiIOWMZxurqImx1M0rwxxcGyCxDrWJOgNxrv3XVffLc8uSn8cxRtRU1Ejz/5JpCD8ocQwegC824fG8aFbZQrZF7xzkLOlwN35dVgy0L27wUElh2NSwuzRvcx3NpIPsr1gnSxVR2EobM35tHfuH3C1bYhfbZEg6MwbpNoprB5MLvm1b+4K4UlXHK3NG9r282uBHsuSGTkKSw3GpYXZo5HMPNriPpvUi11Wi0bgvSxVR2EoZM35tHeo+4V9wfpMoprB5MLvm1b+4KQq6ovGkq45W5o3te3m1wI9l7KKIiICIiAiIgIiIC0r0j9JlbTVzoacCNkJAIc0EykgEnXc2xsLLdSqu1WwNHXuMkjS2ctyCVrjcciW3yu8wg5qFOHHvN+PG9/uvwxPZuJWz6joWndPGwzMMBdd8jdHtaN4DTfrHcDqAthYn0b0EzA0RmItAaHRmx0Fhe9w7xIutVI55pcYkZ2hdTNNjMb9HWVtx7ohqI7mnc2ZvLRr/Q6H1WvMSwKWFxbJG+N3JzSD770qJ92HQyDSyj6rZsjVuqho5ZI9xKlKPaNzdHBVEdPhz2bwsexCuMOKRS77L8mwuN+6yoqLXL1bMQpSrwUt3KNkpHDggzsOxqWF2aN7mHm1xCu+DdLFVHYShkzfmFnfuH3BWsy0hA5SLXRODdJ1FNYPLoXfNq39wVvpKyOVuaN7XtPFrgR7LktkxCz8PxiWF2aN7mHm1xH0Ui11Yi0VgvSxVxWEuSZvzCzv3D7grYmzHSBDWvbG2ORrjvvYtBte1x4HgpCriiIooiIgIiICIiAsetoY5m5ZWNe08HNB+qyEQa9x3onpZrugc6F36e0z0Oo8j5LXO0HRpWU9yI/is/VHd3q3tD0XRCK1I5Elo3MPEEcF9wYhLHxuF1DjOzVLVA/Gha4/qAs4f5DVa9x7oeBuaWXwZJ9MwH1CtSNZ0+0N9HLPZUxSDWyxMe2OqqUn40L2j9YF2H/ACGigDC5u4lUWSfDwezqsCWg7lHRYjIxZ0WN37SqPB9EeC8HQOClW1THbivQSN42REJu3qd2Q2rko5GyMa11iSGuBsbjLwN72Kw8RMYA4lzgPLj/AHvXhWBrRdva3C3Dv8kiumtkse/5sHxcmQhxaRe4uANx81NLmTZPb2sw+wafiQ5rvjcAb8DZw1adN/st09Hm3QxMSgwmJ8WUnrZmkPzZbGw16p0WI1VyREUURFrjpc2lrKM04p8zGOzufKGXF2loawkggDrE9/qgtG0u19LQ2Ez7vIuI2i7rcyOA8Vgs2mkmGZjDE0jq5h1z323NHdv8FqbA6eWrkfWT3kcXaEjQu52/SNLDcrlHXlpsb99grEqyRYjM03Dye46hSlLtADpI23e3d6KqQ14P+yFlNlaeI9USrvT1THi7XA+evovZUZumoNjzCkaXGpWaGzx37/VRatCKMpsbjd2uoe/d6qSa4EXBBHcivx7ARYgEHeDuVUx3o7oam5+H8J5/NHp6t7J9FbUQaM2g6IqmO7oC2dvLRr/Q6H1WvMSwSWFxbJG+Nw4OaQfddbLGr8PinblljZI3k5oP1VqRyCY3NX0ypduXQGO9ElLLd0DnQuP5e0z31HqtYbV9HtVRNdJIwOiH/sYQQL6C43j0stZqRTKqqzSC25osPuVO7NbM1WIyllPYOZGZCXGzd4DW35m/sVXnQEOt4e66b6MNm20dI1xA+JMGveeQyjI3yHuSpukaHxTAaykdlqaWRutg9rbtdYC1nNu071vfox2WdQ0x+Jb4spD324ANs1p7xrfvKuDmg6EXX6purBERRRa96bq1zKBkTe1PNHH9Xn/5HqrtjOICnglmcHOEbHPLWjU5RewXO+KbbVGJVEDakMETJ2yMa1tstzltmv1rA7z7blcGzMLoGRQMiGoa0DTieJ9V9zULXcB4/wB3qOZh74iTE7ydr5L2hxYtH4rS3vANlEY9RhpbfL1j4cFjF8rCL9XyG5WCKZrxcG4K+J6RrgNMxG431VzU3EVT17he+Z3mLeilYMRYQCSB5rDqaO17ZQbcBr6fwovL4m3G2g/ha5qdxaQ4Hcbr1gqHsN2uI8FV2VbmkHUBSFNiB3WLu9SFW6lx87pG37xv9FL01dHJ2XC/Lj6KlRVAcL2t5hewUaq8IqrT4pKzjmHJ2v8AtSdPjrD2wW941H8qFS6+ZGAghwBHEEXC+YZ2vF2uB8CvRFcnbRFz6id5GrpZDa1rXebacNFK7L9IFdQ5mRu+Iwts1suZzYyDoWi4O7S17LoPHNlaSsH48LXH9Y6rx4ObYqgY90MxnKaSUtP5xMS6/IggC1uVtVqpF32D2gfX0bKh7AxxLmkC+UlptmF9bFWFRuzuEtpKaKnZqI2gX5ne53mSSpJZUREQfMkYcC1wuCCCDxB0IWp9pehyPKDQOyEXvHK9xDtbizjct5LbSINZbLYHiXwD/wAmNjXsdka3O3O9o/MSCW++u/Re88f5ZGlp5OBHpz8lsZec8DXiz2hw5EAoNW1eGa5o3Fh7ibeixxis0RIkaC0fmHsr/WbNNOsTiz5Tq3+QoSrwqRl88en6hq0j6jzCIwKTE43gEEHwGoPhvWY9jHjW/fY2+ihp8GbvjcWO5jjyWM+aeIgyNLwNMzTbTvCQqclw6OwAjzH9V7Hz4FYNVh72kOAAHcToN+oK+cNxwPJbbTgb6keHPwU5FOCAbghW7iTNQUbRc635EArIZVEC44drqqZGU8ADwIC8ZqLMcxe4jiGgettxK1c1mbjwiq72139x/oWQ03WI/C3AZWNeSNQ64HgLey+HxyMsS0jmc3990hUixxabgkHuKkKXGpG9rrjv3+qg2VNjY699wshr7qRqrTTYxG/QnKe/+VILR+020OeoFOyTIxh/EcDbM8fkB7vr4LbmzM730sL3klzmg3O8gnq+1lNxc1KIiKKIiICIiAiIgIiII2swSJ9yBkdzb9xuUDXYLJHrbO3m3f5jergiDWFXg8T9bZXcxvWDHST04OQiQcra+K2hW4ZHL2hZ36hof9+ag6zAZG6ss8ejvTiiRVaTG7j8UiNw4a6jn3qSZVgWIcSDuI1C8cQoGyAskbY+FiCo2eknib+Ec7R+UgXHgeI7kFopq648Fl5Yn6uaDffdUE4v8NwMvxGu42Fr/ZylsNxxrzYAkfq/kK9w4tL8Mid2WsaRuO/2Oire27TR05kZIPiSdSMAWsbXc/waLnxspeCsdvBA9/ULVHSZtIZZ3sa7qx/hNtuzb5XDz6vkrmpuKmQ4uzm510J3nm7zV82E2yfTzxMlnLYi6z2uN2tBGn/W2moVGGI9U89wK8IqcjW+pO/geeq1uJjrSnqGSNDmOa9p3OaQQfML1XMGzmK1sT2MgmkaS8FjAeqC4gG7dxvounWXsL77arG5Gs19IiKKIiICIiAiIgIiICIiDwqaRkgs9od9fI7woes2fO+J3+Lv5/lT6INf4lhgPVmYRyvu8iNCq7iOzHGElvdfQLcEjA4WIBHIjRRdVgMbtWXYeQ7Ppw8lUjS8slTSlz3lwDQ5xdfQ2F1rapmc513b958Tqfqt+bfbN1D6Z0cUZkc5zNWW1aHAkcxuC0ZW4dJE90czDHI09ZjrXbcBwvbuIPmtYiS2YwF9bNDAwdt+Z7uUY7R9AfZXzH+h6phu+ilErdfw3kNfa+4E9V3nZWLoXZRiHM17DVOu0tJ67Y2nQAHgbZiR9ls5TdXMa36NtgxExlRVxkVIcXNZfRnAEgGxdx9FshEWVEREBERAREQEREBERAREQEREBERAWg+kjZCrFXUVHwi6KR+Zr2dawytHWA1aRblbvW/EVzYOSqarlila+KQxyM1BB1Atl08rhby6G8VqaiCb48jpGte0Rl+ruzdwvvI3b1Ydoti6SsZlfG1js2f4kbWtdmtY3Nutfv7lIbP4LFRwthiByi5JO9xO8lXdqZiSREWVEREBERAREQEREBERAREQEREBERAREQEREBERAREQEREBERAREQEREBERAREQEREBERAREQEREB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2" y="4257906"/>
            <a:ext cx="1451647" cy="181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1650706" cy="218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ress_Release_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60524"/>
            <a:ext cx="2249895" cy="16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21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48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lnSpcReduction="10000"/>
          </a:bodyPr>
          <a:lstStyle/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Objectives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What is the California Air Resources Board?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Purpose of CARB Regulation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Pathways to Compliance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Proposed Standards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Control Technology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CARB Evaporative Certification Process</a:t>
            </a:r>
          </a:p>
          <a:p>
            <a:pPr marL="520700">
              <a:lnSpc>
                <a:spcPct val="90000"/>
              </a:lnSpc>
              <a:defRPr/>
            </a:pPr>
            <a:r>
              <a:rPr lang="en-US" sz="2800" dirty="0"/>
              <a:t>Industry Cooperation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Next Steps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Contact Information</a:t>
            </a:r>
          </a:p>
          <a:p>
            <a:pPr marL="660400" indent="-66040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0BEFEE6-8716-401E-98B0-3BF3335AB3A8}" type="slidenum">
              <a:rPr lang="en-US" smtClean="0"/>
              <a:pPr/>
              <a:t>22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3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Overview of CARB Evaporative Certification Process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FFC4475-E0CE-4C4B-BB22-6E099EDEC12B}" type="slidenum">
              <a:rPr lang="en-US" smtClean="0"/>
              <a:pPr/>
              <a:t>23</a:t>
            </a:fld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7710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6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 Component Certification</a:t>
            </a:r>
            <a:endParaRPr lang="en-US" sz="2700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Similar to U.S. EPA</a:t>
            </a:r>
          </a:p>
          <a:p>
            <a:r>
              <a:rPr lang="en-US" dirty="0" smtClean="0"/>
              <a:t>Must include five data test points</a:t>
            </a:r>
          </a:p>
          <a:p>
            <a:r>
              <a:rPr lang="en-US" dirty="0" smtClean="0"/>
              <a:t>Application must be deemed complete by CARB before it can be processed</a:t>
            </a:r>
          </a:p>
          <a:p>
            <a:r>
              <a:rPr lang="en-US" dirty="0" smtClean="0"/>
              <a:t>CARB will issue a component Executive Order (EO) for each component</a:t>
            </a:r>
          </a:p>
          <a:p>
            <a:r>
              <a:rPr lang="en-US" dirty="0" smtClean="0"/>
              <a:t>Engine manufacturer responsible for certification of fuel injection system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24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99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 Component Certification Process</a:t>
            </a:r>
            <a:br>
              <a:rPr lang="en-US" dirty="0" smtClean="0"/>
            </a:br>
            <a:endParaRPr lang="en-US" sz="2700" dirty="0" smtClean="0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79298DA-34BA-4B99-9321-E83DB0AF34DE}" type="slidenum">
              <a:rPr lang="en-US" smtClean="0"/>
              <a:pPr/>
              <a:t>25</a:t>
            </a:fld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718050" cy="51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5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 Boat Certification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boat certification?</a:t>
            </a:r>
          </a:p>
          <a:p>
            <a:pPr lvl="1"/>
            <a:r>
              <a:rPr lang="en-US" sz="2400" dirty="0"/>
              <a:t>Boat builders demonstrate their product meets </a:t>
            </a:r>
            <a:r>
              <a:rPr lang="en-US" sz="2400" dirty="0" smtClean="0"/>
              <a:t>evaporative requirements</a:t>
            </a:r>
          </a:p>
          <a:p>
            <a:pPr lvl="2"/>
            <a:r>
              <a:rPr lang="en-US" sz="2000" dirty="0"/>
              <a:t>U</a:t>
            </a:r>
            <a:r>
              <a:rPr lang="en-US" sz="2000" dirty="0" smtClean="0"/>
              <a:t>pon </a:t>
            </a:r>
            <a:r>
              <a:rPr lang="en-US" sz="2000" dirty="0"/>
              <a:t>completion, </a:t>
            </a:r>
            <a:r>
              <a:rPr lang="en-US" sz="2000" dirty="0" smtClean="0"/>
              <a:t>a CARB </a:t>
            </a:r>
            <a:r>
              <a:rPr lang="en-US" sz="2000" dirty="0" err="1" smtClean="0"/>
              <a:t>EO</a:t>
            </a:r>
            <a:r>
              <a:rPr lang="en-US" sz="2000" dirty="0" smtClean="0"/>
              <a:t> </a:t>
            </a:r>
            <a:r>
              <a:rPr lang="en-US" sz="2000" dirty="0"/>
              <a:t>is issued to allow sale of boat into California</a:t>
            </a:r>
            <a:endParaRPr lang="en-US" sz="2000" dirty="0" smtClean="0"/>
          </a:p>
          <a:p>
            <a:pPr lvl="1"/>
            <a:r>
              <a:rPr lang="en-US" sz="2400" dirty="0" smtClean="0"/>
              <a:t>Boat builders certify an evaporative family</a:t>
            </a:r>
          </a:p>
          <a:p>
            <a:pPr lvl="2"/>
            <a:r>
              <a:rPr lang="en-US" sz="2000" dirty="0" smtClean="0"/>
              <a:t>One application per evaporative family</a:t>
            </a:r>
          </a:p>
          <a:p>
            <a:pPr lvl="2"/>
            <a:r>
              <a:rPr lang="en-US" sz="2000" dirty="0" smtClean="0"/>
              <a:t>An evaporative family can cover many models that utilize same type of components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563DA04-31E0-4E29-A2B6-FCD5A1B3782B}" type="slidenum">
              <a:rPr lang="en-US" smtClean="0"/>
              <a:pPr/>
              <a:t>26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43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 Boat Certification Process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4496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How do I certify my boat?</a:t>
            </a:r>
          </a:p>
          <a:p>
            <a:pPr marL="684213" lvl="1">
              <a:spcAft>
                <a:spcPts val="600"/>
              </a:spcAft>
              <a:buFont typeface="Arial" pitchFamily="34" charset="0"/>
              <a:buChar char="−"/>
            </a:pPr>
            <a:r>
              <a:rPr lang="en-US" sz="2400" dirty="0" smtClean="0"/>
              <a:t> Plan model(s) design</a:t>
            </a:r>
          </a:p>
          <a:p>
            <a:pPr marL="684213" lvl="1">
              <a:spcAft>
                <a:spcPts val="600"/>
              </a:spcAft>
              <a:buFont typeface="Arial" pitchFamily="34" charset="0"/>
              <a:buChar char="−"/>
            </a:pPr>
            <a:r>
              <a:rPr lang="en-US" sz="2400" dirty="0" smtClean="0"/>
              <a:t> Group models into an evaporative family</a:t>
            </a:r>
          </a:p>
          <a:p>
            <a:pPr marL="684213" lvl="1">
              <a:spcAft>
                <a:spcPts val="600"/>
              </a:spcAft>
              <a:buFont typeface="Arial" pitchFamily="34" charset="0"/>
              <a:buChar char="−"/>
            </a:pPr>
            <a:r>
              <a:rPr lang="en-US" sz="2400" dirty="0" smtClean="0"/>
              <a:t> Submit application</a:t>
            </a:r>
          </a:p>
          <a:p>
            <a:pPr marL="684213" lvl="1">
              <a:spcAft>
                <a:spcPts val="600"/>
              </a:spcAft>
              <a:buFont typeface="Arial" pitchFamily="34" charset="0"/>
              <a:buChar char="−"/>
            </a:pPr>
            <a:r>
              <a:rPr lang="en-US" sz="2400" dirty="0" smtClean="0"/>
              <a:t> Build model</a:t>
            </a:r>
          </a:p>
          <a:p>
            <a:pPr marL="684213" lvl="1">
              <a:spcAft>
                <a:spcPts val="600"/>
              </a:spcAft>
              <a:buFont typeface="Arial" pitchFamily="34" charset="0"/>
              <a:buChar char="−"/>
            </a:pPr>
            <a:r>
              <a:rPr lang="en-US" sz="2400" dirty="0" smtClean="0"/>
              <a:t> Receive Executive </a:t>
            </a:r>
            <a:r>
              <a:rPr lang="en-US" sz="2400" dirty="0"/>
              <a:t>O</a:t>
            </a:r>
            <a:r>
              <a:rPr lang="en-US" sz="2400" dirty="0" smtClean="0"/>
              <a:t>rder</a:t>
            </a:r>
          </a:p>
          <a:p>
            <a:pPr marL="684213" lvl="1">
              <a:spcAft>
                <a:spcPts val="600"/>
              </a:spcAft>
              <a:buFont typeface="Arial" pitchFamily="34" charset="0"/>
              <a:buChar char="−"/>
            </a:pPr>
            <a:r>
              <a:rPr lang="en-US" sz="2400" dirty="0" smtClean="0"/>
              <a:t> Sell boat in California</a:t>
            </a:r>
          </a:p>
          <a:p>
            <a:r>
              <a:rPr lang="en-US" sz="2800" dirty="0"/>
              <a:t>Why is CARB boat evaporative certification required?</a:t>
            </a:r>
          </a:p>
          <a:p>
            <a:pPr lvl="1"/>
            <a:r>
              <a:rPr lang="en-US" sz="2400" dirty="0"/>
              <a:t>Provides a formal legal document (EO) showing that the boat is CARB compliant</a:t>
            </a:r>
          </a:p>
          <a:p>
            <a:pPr marL="684213" lvl="1">
              <a:spcAft>
                <a:spcPts val="600"/>
              </a:spcAft>
              <a:buFont typeface="Arial" pitchFamily="34" charset="0"/>
              <a:buChar char="−"/>
            </a:pPr>
            <a:endParaRPr lang="en-US" sz="2400" dirty="0" smtClean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77E4564-B99D-4973-B806-C931EE5DE281}" type="slidenum">
              <a:rPr lang="en-US" smtClean="0"/>
              <a:pPr/>
              <a:t>27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49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Boat Builder Planning</a:t>
            </a:r>
            <a:endParaRPr 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4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Boat builders should plan in advance the design of the evaporative system</a:t>
            </a:r>
          </a:p>
          <a:p>
            <a:pPr lvl="1">
              <a:defRPr/>
            </a:pPr>
            <a:r>
              <a:rPr lang="en-US" sz="2400" dirty="0" smtClean="0"/>
              <a:t>No significant modification for CARB evaporative configurations</a:t>
            </a:r>
          </a:p>
          <a:p>
            <a:pPr lvl="1">
              <a:defRPr/>
            </a:pPr>
            <a:r>
              <a:rPr lang="en-US" sz="2400" dirty="0"/>
              <a:t>May have </a:t>
            </a:r>
            <a:r>
              <a:rPr lang="en-US" sz="2400" dirty="0" smtClean="0"/>
              <a:t>third </a:t>
            </a:r>
            <a:r>
              <a:rPr lang="en-US" sz="2400" dirty="0"/>
              <a:t>party design evaporative system</a:t>
            </a:r>
          </a:p>
          <a:p>
            <a:pPr lvl="1">
              <a:defRPr/>
            </a:pPr>
            <a:r>
              <a:rPr lang="en-US" sz="2400" dirty="0" smtClean="0"/>
              <a:t>If models remain the same from previous year, boat builders can use previous information</a:t>
            </a:r>
          </a:p>
          <a:p>
            <a:pPr>
              <a:defRPr/>
            </a:pPr>
            <a:r>
              <a:rPr lang="en-US" sz="2800" dirty="0"/>
              <a:t>Once a design has been established, the boat builder can apply for certification</a:t>
            </a:r>
          </a:p>
          <a:p>
            <a:pPr lvl="1">
              <a:defRPr/>
            </a:pPr>
            <a:endParaRPr lang="en-US" sz="2400" dirty="0" smtClean="0"/>
          </a:p>
          <a:p>
            <a:pPr marL="457200" lvl="1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1F88988-B684-4F45-A4F3-58DABE34A5CF}" type="slidenum">
              <a:rPr lang="en-US" smtClean="0"/>
              <a:pPr/>
              <a:t>28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00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Autofit/>
          </a:bodyPr>
          <a:lstStyle/>
          <a:p>
            <a:r>
              <a:rPr lang="en-US" dirty="0" smtClean="0"/>
              <a:t>Evaporative System Builder </a:t>
            </a:r>
            <a:br>
              <a:rPr lang="en-US" dirty="0" smtClean="0"/>
            </a:br>
            <a:r>
              <a:rPr lang="en-US" dirty="0" smtClean="0"/>
              <a:t>Definition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Any business</a:t>
            </a:r>
            <a:r>
              <a:rPr lang="en-US" dirty="0"/>
              <a:t>, company, or manufacturer that installs or mounts a complete evaporative system on a spark-ignition </a:t>
            </a:r>
            <a:r>
              <a:rPr lang="en-US" dirty="0" smtClean="0"/>
              <a:t>marine watercraft </a:t>
            </a:r>
            <a:r>
              <a:rPr lang="en-US" sz="1600" i="1" dirty="0" smtClean="0"/>
              <a:t>(Title 13, CCR, §2853)</a:t>
            </a:r>
            <a:endParaRPr lang="en-US" sz="1800" i="1" dirty="0" smtClean="0"/>
          </a:p>
          <a:p>
            <a:endParaRPr lang="en-US" sz="1800" i="1" dirty="0" smtClean="0"/>
          </a:p>
          <a:p>
            <a:r>
              <a:rPr lang="en-US" dirty="0" smtClean="0"/>
              <a:t>This could be a:</a:t>
            </a:r>
            <a:endParaRPr lang="en-US" sz="2000" dirty="0" smtClean="0"/>
          </a:p>
          <a:p>
            <a:pPr lvl="1"/>
            <a:r>
              <a:rPr lang="en-US" dirty="0"/>
              <a:t>Boat </a:t>
            </a:r>
            <a:r>
              <a:rPr lang="en-US" dirty="0" smtClean="0"/>
              <a:t>builder</a:t>
            </a:r>
            <a:endParaRPr lang="en-US" dirty="0"/>
          </a:p>
          <a:p>
            <a:pPr lvl="1"/>
            <a:r>
              <a:rPr lang="en-US" dirty="0"/>
              <a:t>Fuel system </a:t>
            </a:r>
            <a:r>
              <a:rPr lang="en-US" dirty="0" smtClean="0"/>
              <a:t>builder/integrator</a:t>
            </a:r>
            <a:endParaRPr lang="en-US" dirty="0"/>
          </a:p>
          <a:p>
            <a:pPr lvl="1"/>
            <a:r>
              <a:rPr lang="en-US" dirty="0"/>
              <a:t>Engine </a:t>
            </a:r>
            <a:r>
              <a:rPr lang="en-US" dirty="0" smtClean="0"/>
              <a:t>manufacturer</a:t>
            </a:r>
            <a:endParaRPr lang="en-US" dirty="0"/>
          </a:p>
          <a:p>
            <a:pPr lvl="1"/>
            <a:r>
              <a:rPr lang="en-US" dirty="0" smtClean="0"/>
              <a:t>Dealer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563DA04-31E0-4E29-A2B6-FCD5A1B3782B}" type="slidenum">
              <a:rPr lang="en-US" smtClean="0"/>
              <a:pPr/>
              <a:t>29</a:t>
            </a:fld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51" y="3925653"/>
            <a:ext cx="2872154" cy="13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5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lnSpcReduction="10000"/>
          </a:bodyPr>
          <a:lstStyle/>
          <a:p>
            <a:pPr marL="5207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Objectives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What is the California Air Resources Board?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Purpose of CARB Regulation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Pathways to Compliance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Proposed Standards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Control Technology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CARB Evaporative Certification Process</a:t>
            </a:r>
          </a:p>
          <a:p>
            <a:pPr marL="520700">
              <a:lnSpc>
                <a:spcPct val="90000"/>
              </a:lnSpc>
              <a:defRPr/>
            </a:pPr>
            <a:r>
              <a:rPr lang="en-US" sz="2800" dirty="0"/>
              <a:t>Industry Cooperation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Next Steps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Contact Information</a:t>
            </a:r>
          </a:p>
          <a:p>
            <a:pPr marL="660400" indent="-66040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0BEFEE6-8716-401E-98B0-3BF3335AB3A8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Autofit/>
          </a:bodyPr>
          <a:lstStyle/>
          <a:p>
            <a:r>
              <a:rPr lang="en-US" dirty="0" smtClean="0"/>
              <a:t>Evaporative System Builder Responsibilities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4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Evaporative system builders (e.g</a:t>
            </a:r>
            <a:r>
              <a:rPr lang="en-US" sz="2400" dirty="0" smtClean="0"/>
              <a:t>., </a:t>
            </a:r>
            <a:r>
              <a:rPr lang="en-US" sz="2400" dirty="0"/>
              <a:t>boat builders) demonstrate their evaporative system </a:t>
            </a:r>
            <a:r>
              <a:rPr lang="en-US" sz="2400" dirty="0" smtClean="0"/>
              <a:t>meets </a:t>
            </a:r>
            <a:r>
              <a:rPr lang="en-US" sz="2400" dirty="0"/>
              <a:t>requirements</a:t>
            </a:r>
          </a:p>
          <a:p>
            <a:pPr lvl="1"/>
            <a:r>
              <a:rPr lang="en-US" dirty="0"/>
              <a:t>Design fuel system using </a:t>
            </a:r>
            <a:r>
              <a:rPr lang="en-US" dirty="0" smtClean="0"/>
              <a:t>CARB certified </a:t>
            </a:r>
            <a:r>
              <a:rPr lang="en-US" dirty="0"/>
              <a:t>components</a:t>
            </a:r>
          </a:p>
          <a:p>
            <a:pPr lvl="1"/>
            <a:r>
              <a:rPr lang="en-US" dirty="0"/>
              <a:t>Placement and integration of evaporative components</a:t>
            </a:r>
          </a:p>
          <a:p>
            <a:pPr lvl="1"/>
            <a:r>
              <a:rPr lang="en-US" dirty="0"/>
              <a:t>Proper installation of complete evaporative system</a:t>
            </a:r>
          </a:p>
          <a:p>
            <a:pPr lvl="1"/>
            <a:r>
              <a:rPr lang="en-US" dirty="0"/>
              <a:t>Labeling and warranty</a:t>
            </a:r>
          </a:p>
          <a:p>
            <a:pPr lvl="1"/>
            <a:r>
              <a:rPr lang="en-US" dirty="0"/>
              <a:t>Other requirements</a:t>
            </a:r>
          </a:p>
          <a:p>
            <a:pPr lvl="1"/>
            <a:r>
              <a:rPr lang="en-US" dirty="0"/>
              <a:t>Obtain </a:t>
            </a:r>
            <a:r>
              <a:rPr lang="en-US" dirty="0" smtClean="0"/>
              <a:t>CARB </a:t>
            </a:r>
            <a:r>
              <a:rPr lang="en-US" dirty="0" err="1" smtClean="0"/>
              <a:t>EO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563DA04-31E0-4E29-A2B6-FCD5A1B3782B}" type="slidenum">
              <a:rPr lang="en-US" smtClean="0"/>
              <a:pPr/>
              <a:t>30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9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 Boat Evaporative Certification </a:t>
            </a:r>
            <a:r>
              <a:rPr lang="en-US" sz="3100" dirty="0" smtClean="0"/>
              <a:t>Process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Design-Based (2018 MY Example)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79298DA-34BA-4B99-9321-E83DB0AF34DE}" type="slidenum">
              <a:rPr lang="en-US" smtClean="0"/>
              <a:pPr/>
              <a:t>31</a:t>
            </a:fld>
            <a:endParaRPr lang="en-US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757890"/>
              </p:ext>
            </p:extLst>
          </p:nvPr>
        </p:nvGraphicFramePr>
        <p:xfrm>
          <a:off x="457200" y="1295400"/>
          <a:ext cx="7620000" cy="5062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Visio" r:id="rId5" imgW="10798506" imgH="7174523" progId="Visio.Drawing.11">
                  <p:embed/>
                </p:oleObj>
              </mc:Choice>
              <mc:Fallback>
                <p:oleObj name="Visio" r:id="rId5" imgW="10798506" imgH="71745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1295400"/>
                        <a:ext cx="7620000" cy="5062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29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Boat Builder Application Process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763"/>
              </a:spcBef>
              <a:spcAft>
                <a:spcPts val="600"/>
              </a:spcAft>
            </a:pPr>
            <a:r>
              <a:rPr lang="en-US" dirty="0" smtClean="0"/>
              <a:t>Design-Based Application - Start of Model Year</a:t>
            </a:r>
          </a:p>
          <a:p>
            <a:pPr marL="685800" lvl="2" indent="-342900" eaLnBrk="1" hangingPunct="1">
              <a:lnSpc>
                <a:spcPct val="80000"/>
              </a:lnSpc>
              <a:spcBef>
                <a:spcPts val="763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−"/>
            </a:pPr>
            <a:r>
              <a:rPr lang="en-US" sz="2000" dirty="0" smtClean="0"/>
              <a:t>Boat builders submit one application for each evaporative family</a:t>
            </a:r>
          </a:p>
          <a:p>
            <a:pPr marL="685800" lvl="2" indent="-342900">
              <a:lnSpc>
                <a:spcPct val="80000"/>
              </a:lnSpc>
              <a:spcBef>
                <a:spcPts val="763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−"/>
            </a:pPr>
            <a:r>
              <a:rPr lang="en-US" sz="2000" dirty="0"/>
              <a:t>Boat builder </a:t>
            </a:r>
            <a:r>
              <a:rPr lang="en-US" sz="2000" dirty="0" smtClean="0"/>
              <a:t>may </a:t>
            </a:r>
            <a:r>
              <a:rPr lang="en-US" sz="2000" dirty="0"/>
              <a:t>submit an application at any time after they know the model </a:t>
            </a:r>
            <a:r>
              <a:rPr lang="en-US" sz="2000" dirty="0" smtClean="0"/>
              <a:t>design</a:t>
            </a:r>
          </a:p>
          <a:p>
            <a:pPr marL="685800" lvl="2" indent="-342900" eaLnBrk="1" hangingPunct="1">
              <a:lnSpc>
                <a:spcPct val="80000"/>
              </a:lnSpc>
              <a:spcBef>
                <a:spcPts val="763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−"/>
            </a:pPr>
            <a:r>
              <a:rPr lang="en-US" sz="2000" dirty="0" smtClean="0"/>
              <a:t>On the application, reference the component EO numbers applicable to each evaporative component used in the evaporative family</a:t>
            </a:r>
          </a:p>
          <a:p>
            <a:pPr marL="685800" lvl="2" indent="-342900" eaLnBrk="1" hangingPunct="1">
              <a:lnSpc>
                <a:spcPct val="80000"/>
              </a:lnSpc>
              <a:spcBef>
                <a:spcPts val="763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−"/>
            </a:pPr>
            <a:r>
              <a:rPr lang="en-US" sz="2000" dirty="0" smtClean="0"/>
              <a:t>Submit the application to CARB</a:t>
            </a:r>
          </a:p>
          <a:p>
            <a:pPr marL="685800" lvl="2" indent="-342900" eaLnBrk="1" hangingPunct="1">
              <a:lnSpc>
                <a:spcPct val="80000"/>
              </a:lnSpc>
              <a:spcBef>
                <a:spcPts val="763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−"/>
            </a:pPr>
            <a:r>
              <a:rPr lang="en-US" sz="2000" dirty="0" smtClean="0"/>
              <a:t>If compliant, CARB issues an EO 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43650"/>
            <a:ext cx="1981200" cy="28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7277A32-CAC6-40AA-8843-FF832F651A7A}" type="slidenum">
              <a:rPr lang="en-US" smtClean="0"/>
              <a:pPr/>
              <a:t>32</a:t>
            </a:fld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056" y="4953000"/>
            <a:ext cx="1963894" cy="13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Boat Builder Application </a:t>
            </a:r>
            <a:r>
              <a:rPr lang="en-US" sz="4000" dirty="0" smtClean="0"/>
              <a:t>Process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(continued)</a:t>
            </a:r>
            <a:endParaRPr lang="en-US" sz="2000" dirty="0" smtClean="0"/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Design-Based Application - End of Model Year Report</a:t>
            </a:r>
          </a:p>
          <a:p>
            <a:pPr lvl="1"/>
            <a:r>
              <a:rPr lang="en-US" dirty="0" smtClean="0"/>
              <a:t>Submit before end of boat builder’s model year </a:t>
            </a:r>
          </a:p>
          <a:p>
            <a:pPr lvl="1"/>
            <a:r>
              <a:rPr lang="en-US" dirty="0" smtClean="0"/>
              <a:t>A summary of all boat models constructed for the applicable evaporative family</a:t>
            </a:r>
          </a:p>
          <a:p>
            <a:pPr lvl="1"/>
            <a:r>
              <a:rPr lang="en-US" dirty="0" smtClean="0"/>
              <a:t>Specify the CARB </a:t>
            </a:r>
            <a:r>
              <a:rPr lang="en-US" dirty="0" err="1" smtClean="0"/>
              <a:t>EO</a:t>
            </a:r>
            <a:r>
              <a:rPr lang="en-US" dirty="0" smtClean="0"/>
              <a:t> approved components used for each model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26187"/>
            <a:ext cx="685800" cy="30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90E8288-DBC0-4532-A54E-7BDC633E639E}" type="slidenum">
              <a:rPr lang="en-US" smtClean="0"/>
              <a:pPr/>
              <a:t>33</a:t>
            </a:fld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8467725" cy="9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0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Evaporative Family</a:t>
            </a:r>
            <a:endParaRPr lang="en-US" sz="2400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What is an evaporative family?</a:t>
            </a:r>
          </a:p>
          <a:p>
            <a:pPr lvl="1"/>
            <a:r>
              <a:rPr lang="en-US" dirty="0" smtClean="0"/>
              <a:t>Evaporative family means a class of evaporative components used on boats with similar fuel system characteristics</a:t>
            </a:r>
          </a:p>
          <a:p>
            <a:pPr lvl="1"/>
            <a:r>
              <a:rPr lang="en-US" dirty="0" smtClean="0"/>
              <a:t>Evaporative families have similar fuel hose types, fuel tank types, carbon canister sizes, etc.</a:t>
            </a:r>
          </a:p>
          <a:p>
            <a:pPr lvl="1"/>
            <a:endParaRPr lang="en-US" dirty="0" smtClean="0"/>
          </a:p>
          <a:p>
            <a:r>
              <a:rPr lang="en-US" dirty="0"/>
              <a:t>Characteristics of evaporative families</a:t>
            </a:r>
          </a:p>
          <a:p>
            <a:pPr lvl="1"/>
            <a:r>
              <a:rPr lang="en-US" dirty="0"/>
              <a:t>Vented control: carbon canister vs. pressure relief valve</a:t>
            </a:r>
          </a:p>
          <a:p>
            <a:pPr lvl="1"/>
            <a:r>
              <a:rPr lang="en-US" dirty="0"/>
              <a:t>Fuel tank types: metal vs. plastic</a:t>
            </a:r>
          </a:p>
          <a:p>
            <a:pPr lvl="1"/>
            <a:r>
              <a:rPr lang="en-US" dirty="0"/>
              <a:t>Fuel hose types: </a:t>
            </a:r>
            <a:r>
              <a:rPr lang="en-US" dirty="0" smtClean="0"/>
              <a:t>U.S. EPA </a:t>
            </a:r>
            <a:r>
              <a:rPr lang="en-US" dirty="0"/>
              <a:t>vs. </a:t>
            </a:r>
            <a:r>
              <a:rPr lang="en-US" dirty="0" smtClean="0"/>
              <a:t>CARB </a:t>
            </a:r>
            <a:endParaRPr lang="en-US" dirty="0"/>
          </a:p>
          <a:p>
            <a:pPr lvl="1"/>
            <a:r>
              <a:rPr lang="en-US" dirty="0"/>
              <a:t>Boat size: trailerable vs. </a:t>
            </a:r>
            <a:r>
              <a:rPr lang="en-US" dirty="0" smtClean="0"/>
              <a:t>nontrailerable </a:t>
            </a:r>
            <a:endParaRPr lang="en-US" sz="2400" dirty="0" smtClean="0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2F75D4-4BFD-4B2E-82BC-9A9D55630B3D}" type="slidenum">
              <a:rPr lang="en-US" smtClean="0"/>
              <a:pPr/>
              <a:t>34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22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Evaporative Family</a:t>
            </a:r>
            <a:endParaRPr lang="en-US" sz="2400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93700" y="4724400"/>
            <a:ext cx="8229600" cy="1401763"/>
          </a:xfrm>
        </p:spPr>
        <p:txBody>
          <a:bodyPr/>
          <a:lstStyle/>
          <a:p>
            <a:r>
              <a:rPr lang="en-US" sz="2400" dirty="0" smtClean="0"/>
              <a:t>All models that have these characteristics are considered </a:t>
            </a:r>
            <a:r>
              <a:rPr lang="en-US" sz="2400" b="1" u="sng" dirty="0" smtClean="0"/>
              <a:t>one</a:t>
            </a:r>
            <a:r>
              <a:rPr lang="en-US" sz="2400" dirty="0" smtClean="0"/>
              <a:t> evaporative family and need only one certification application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C005142-7B7F-4F11-B175-7C2AE795085B}" type="slidenum">
              <a:rPr lang="en-US" smtClean="0">
                <a:cs typeface="Arial" pitchFamily="34" charset="0"/>
              </a:rPr>
              <a:pPr/>
              <a:t>35</a:t>
            </a:fld>
            <a:endParaRPr lang="en-US" dirty="0" smtClean="0"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73851"/>
              </p:ext>
            </p:extLst>
          </p:nvPr>
        </p:nvGraphicFramePr>
        <p:xfrm>
          <a:off x="838200" y="1905000"/>
          <a:ext cx="7010400" cy="2711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/>
                <a:gridCol w="3505200"/>
              </a:tblGrid>
              <a:tr h="3807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System Design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Evaporative Family Type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07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 Hose Type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A1-15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/>
                </a:tc>
              </a:tr>
              <a:tr h="3807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Tank Type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Plastic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/>
                </a:tc>
              </a:tr>
              <a:tr h="118864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 Type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Canisters</a:t>
                      </a:r>
                    </a:p>
                    <a:p>
                      <a:pPr lvl="1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0.5L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– 0-60 gallons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0.75L – 62-93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gallons</a:t>
                      </a:r>
                    </a:p>
                    <a:p>
                      <a:pPr lvl="1"/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1.0L   – 93-124 gallons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/>
                </a:tc>
              </a:tr>
              <a:tr h="3807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Trailerable or Nontrailerable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Trailerable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/>
                </a:tc>
              </a:tr>
            </a:tbl>
          </a:graphicData>
        </a:graphic>
      </p:graphicFrame>
      <p:sp>
        <p:nvSpPr>
          <p:cNvPr id="38937" name="Rectangle 2"/>
          <p:cNvSpPr>
            <a:spLocks noChangeArrowheads="1"/>
          </p:cNvSpPr>
          <p:nvPr/>
        </p:nvSpPr>
        <p:spPr bwMode="auto">
          <a:xfrm>
            <a:off x="381000" y="1454150"/>
            <a:ext cx="7391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Example – Single Evaporative Family </a:t>
            </a:r>
          </a:p>
        </p:txBody>
      </p:sp>
    </p:spTree>
    <p:extLst>
      <p:ext uri="{BB962C8B-B14F-4D97-AF65-F5344CB8AC3E}">
        <p14:creationId xmlns:p14="http://schemas.microsoft.com/office/powerpoint/2010/main" val="18057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Evaporative Family</a:t>
            </a:r>
            <a:endParaRPr lang="en-US" sz="2400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1249363"/>
          </a:xfrm>
        </p:spPr>
        <p:txBody>
          <a:bodyPr/>
          <a:lstStyle/>
          <a:p>
            <a:r>
              <a:rPr lang="en-US" sz="2400" dirty="0" smtClean="0"/>
              <a:t>Models using plastic tanks will be in one evaporative family; models using metal tanks will be in a second family</a:t>
            </a:r>
          </a:p>
          <a:p>
            <a:pPr marL="457200" lvl="1" indent="0">
              <a:buFontTx/>
              <a:buNone/>
            </a:pPr>
            <a:endParaRPr lang="en-US" sz="2000" dirty="0" smtClean="0"/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293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CE25C8A-5288-4B1B-8385-CD8074C3A473}" type="slidenum">
              <a:rPr lang="en-US" smtClean="0">
                <a:cs typeface="Arial" pitchFamily="34" charset="0"/>
              </a:rPr>
              <a:pPr/>
              <a:t>36</a:t>
            </a:fld>
            <a:endParaRPr lang="en-US" dirty="0" smtClean="0"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526113"/>
              </p:ext>
            </p:extLst>
          </p:nvPr>
        </p:nvGraphicFramePr>
        <p:xfrm>
          <a:off x="838200" y="1905000"/>
          <a:ext cx="7010400" cy="2711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/>
                <a:gridCol w="3505200"/>
              </a:tblGrid>
              <a:tr h="3807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System Design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Evaporative Family Type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07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 Hose Type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A1-15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/>
                </a:tc>
              </a:tr>
              <a:tr h="3807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Tank Type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Plastic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Metal</a:t>
                      </a:r>
                      <a:endParaRPr lang="en-US" sz="16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/>
                </a:tc>
              </a:tr>
              <a:tr h="118845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 Type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Canisters</a:t>
                      </a:r>
                    </a:p>
                    <a:p>
                      <a:pPr lvl="1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0.5L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– 0-60 gallons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0.75L – 62-93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gallons</a:t>
                      </a:r>
                      <a:endParaRPr lang="en-US" sz="1600" baseline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/>
                </a:tc>
              </a:tr>
              <a:tr h="3807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Trailerable/Nontrailerable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Trailerable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0" marB="45690"/>
                </a:tc>
              </a:tr>
            </a:tbl>
          </a:graphicData>
        </a:graphic>
      </p:graphicFrame>
      <p:sp>
        <p:nvSpPr>
          <p:cNvPr id="39961" name="Rectangle 2"/>
          <p:cNvSpPr>
            <a:spLocks noChangeArrowheads="1"/>
          </p:cNvSpPr>
          <p:nvPr/>
        </p:nvSpPr>
        <p:spPr bwMode="auto">
          <a:xfrm>
            <a:off x="381000" y="1441450"/>
            <a:ext cx="7391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Example – Two Evaporative Families</a:t>
            </a:r>
          </a:p>
        </p:txBody>
      </p:sp>
    </p:spTree>
    <p:extLst>
      <p:ext uri="{BB962C8B-B14F-4D97-AF65-F5344CB8AC3E}">
        <p14:creationId xmlns:p14="http://schemas.microsoft.com/office/powerpoint/2010/main" val="10802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Label &amp; Warranty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Labels and warranty statements may be approved ahead of time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2800" dirty="0" smtClean="0"/>
              <a:t>Approval remains valid for future model years provided no changes are made</a:t>
            </a:r>
          </a:p>
          <a:p>
            <a:pPr marL="0" indent="0" eaLnBrk="1" hangingPunct="1">
              <a:buFontTx/>
              <a:buNone/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2800" dirty="0" smtClean="0"/>
              <a:t>CARB will furnish templates for evaporative emissions labels and warranty statements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37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01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Compliance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81534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CARB may conduct compliance testing on components</a:t>
            </a:r>
          </a:p>
          <a:p>
            <a:r>
              <a:rPr lang="en-US" sz="2800" dirty="0" smtClean="0"/>
              <a:t>Component manufacturer </a:t>
            </a:r>
            <a:r>
              <a:rPr lang="en-US" sz="2800" dirty="0"/>
              <a:t>and </a:t>
            </a:r>
            <a:r>
              <a:rPr lang="en-US" sz="2800" dirty="0" smtClean="0"/>
              <a:t>boat </a:t>
            </a:r>
            <a:r>
              <a:rPr lang="en-US" sz="2800" dirty="0"/>
              <a:t>builder will be notified if a component fails compliance testing</a:t>
            </a:r>
          </a:p>
          <a:p>
            <a:r>
              <a:rPr lang="en-US" sz="2800" dirty="0" smtClean="0"/>
              <a:t>Boat </a:t>
            </a:r>
            <a:r>
              <a:rPr lang="en-US" sz="2800" dirty="0"/>
              <a:t>builder </a:t>
            </a:r>
            <a:r>
              <a:rPr lang="en-US" sz="2800" dirty="0" smtClean="0"/>
              <a:t>is not </a:t>
            </a:r>
            <a:r>
              <a:rPr lang="en-US" sz="2800" dirty="0"/>
              <a:t>responsible for noncompliant component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38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536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lnSpcReduction="10000"/>
          </a:bodyPr>
          <a:lstStyle/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Objectives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What is the California Air Resources Board?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Purpose of CARB Regulation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Pathways to Compliance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Proposed Standards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Control Technology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CARB Evaporative Certification Process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Industry Cooperation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Next Steps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Contact Information</a:t>
            </a:r>
          </a:p>
          <a:p>
            <a:pPr marL="660400" indent="-66040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0BEFEE6-8716-401E-98B0-3BF3335AB3A8}" type="slidenum">
              <a:rPr lang="en-US" smtClean="0"/>
              <a:pPr/>
              <a:t>39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3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678363"/>
          </a:xfrm>
        </p:spPr>
        <p:txBody>
          <a:bodyPr/>
          <a:lstStyle/>
          <a:p>
            <a:r>
              <a:rPr lang="en-US" sz="2800" dirty="0" smtClean="0"/>
              <a:t>Present the California Air Resources Board’s (CARB) proposed evaporative emission standards and regulations for spark-ignition marine watercraft (SIMW or boats)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800" dirty="0" smtClean="0"/>
          </a:p>
          <a:p>
            <a:r>
              <a:rPr lang="en-US" sz="2800" dirty="0" smtClean="0"/>
              <a:t>Provide an overview of </a:t>
            </a:r>
            <a:r>
              <a:rPr lang="en-US" sz="2800" dirty="0" err="1" smtClean="0"/>
              <a:t>CARB’s</a:t>
            </a:r>
            <a:r>
              <a:rPr lang="en-US" sz="2800" dirty="0" smtClean="0"/>
              <a:t> proposed certification process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F5871A5-4B16-453D-A2E4-6AD9D2F3195F}" type="slidenum">
              <a:rPr lang="en-US" smtClean="0"/>
              <a:pPr/>
              <a:t>4</a:t>
            </a:fld>
            <a:endParaRPr lang="en-US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8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Cooperation with NMMA/ABYC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153400" cy="4419600"/>
          </a:xfrm>
        </p:spPr>
        <p:txBody>
          <a:bodyPr>
            <a:noAutofit/>
          </a:bodyPr>
          <a:lstStyle/>
          <a:p>
            <a:r>
              <a:rPr lang="en-US" sz="2800" dirty="0"/>
              <a:t>NMMA has been actively engaged with </a:t>
            </a:r>
            <a:r>
              <a:rPr lang="en-US" sz="2800" dirty="0" smtClean="0"/>
              <a:t>CARB</a:t>
            </a:r>
            <a:endParaRPr lang="en-US" sz="2800" dirty="0"/>
          </a:p>
          <a:p>
            <a:pPr lvl="1"/>
            <a:r>
              <a:rPr lang="en-US" sz="2400" dirty="0"/>
              <a:t>Working with </a:t>
            </a:r>
            <a:r>
              <a:rPr lang="en-US" sz="2400" dirty="0" smtClean="0"/>
              <a:t>CARB since </a:t>
            </a:r>
            <a:r>
              <a:rPr lang="en-US" sz="2400" dirty="0"/>
              <a:t>2006</a:t>
            </a:r>
          </a:p>
          <a:p>
            <a:pPr lvl="1"/>
            <a:r>
              <a:rPr lang="en-US" sz="2400" dirty="0"/>
              <a:t>Actively participated in all </a:t>
            </a:r>
            <a:r>
              <a:rPr lang="en-US" sz="2400" dirty="0" smtClean="0"/>
              <a:t>CARB marine </a:t>
            </a:r>
            <a:r>
              <a:rPr lang="en-US" sz="2400" dirty="0"/>
              <a:t>workshops </a:t>
            </a:r>
          </a:p>
          <a:p>
            <a:pPr lvl="1"/>
            <a:r>
              <a:rPr lang="en-US" sz="2400" dirty="0"/>
              <a:t>Helped streamline </a:t>
            </a:r>
            <a:r>
              <a:rPr lang="en-US" sz="2400" dirty="0" smtClean="0"/>
              <a:t>CARB marine certification</a:t>
            </a:r>
            <a:endParaRPr lang="en-US" sz="2400" dirty="0"/>
          </a:p>
          <a:p>
            <a:pPr lvl="1"/>
            <a:r>
              <a:rPr lang="en-US" sz="2400" dirty="0"/>
              <a:t>Provided information about </a:t>
            </a:r>
            <a:r>
              <a:rPr lang="en-US" sz="2400" dirty="0" smtClean="0"/>
              <a:t>current NMMA certification process</a:t>
            </a:r>
            <a:endParaRPr lang="en-US" sz="2400" dirty="0"/>
          </a:p>
        </p:txBody>
      </p:sp>
      <p:pic>
        <p:nvPicPr>
          <p:cNvPr id="6146" name="Picture 2" descr="http://0.tqn.com/d/powerboat/1/0/n/3/-/-/searay185spo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438400" cy="18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40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54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Cooperation with NMMA/ABYC to Date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153400" cy="4419600"/>
          </a:xfrm>
        </p:spPr>
        <p:txBody>
          <a:bodyPr>
            <a:noAutofit/>
          </a:bodyPr>
          <a:lstStyle/>
          <a:p>
            <a:r>
              <a:rPr lang="en-US" sz="2800" dirty="0"/>
              <a:t>NMMA has been actively engaged with </a:t>
            </a:r>
            <a:r>
              <a:rPr lang="en-US" sz="2800" dirty="0" smtClean="0"/>
              <a:t>CARB</a:t>
            </a:r>
            <a:endParaRPr lang="en-US" sz="2800" dirty="0"/>
          </a:p>
          <a:p>
            <a:pPr lvl="1"/>
            <a:r>
              <a:rPr lang="en-US" sz="2400" dirty="0" smtClean="0"/>
              <a:t>Helped </a:t>
            </a:r>
            <a:r>
              <a:rPr lang="en-US" sz="2400" dirty="0"/>
              <a:t>to understand the unique manufacturing process of the boat building </a:t>
            </a:r>
            <a:r>
              <a:rPr lang="en-US" sz="2400" dirty="0" smtClean="0"/>
              <a:t>industry</a:t>
            </a:r>
          </a:p>
          <a:p>
            <a:pPr lvl="1"/>
            <a:r>
              <a:rPr lang="en-US" sz="2400" dirty="0"/>
              <a:t>Organized face-to-face meeting with ABYC, industry representatives, and boat </a:t>
            </a:r>
            <a:r>
              <a:rPr lang="en-US" sz="2400" dirty="0" smtClean="0"/>
              <a:t>builders</a:t>
            </a:r>
          </a:p>
          <a:p>
            <a:pPr lvl="1"/>
            <a:r>
              <a:rPr lang="en-US" sz="2400" dirty="0" smtClean="0"/>
              <a:t>Organized boat builder manufacturing tour </a:t>
            </a:r>
            <a:endParaRPr lang="en-US" sz="24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41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55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419600"/>
          </a:xfrm>
        </p:spPr>
        <p:txBody>
          <a:bodyPr>
            <a:noAutofit/>
          </a:bodyPr>
          <a:lstStyle/>
          <a:p>
            <a:r>
              <a:rPr lang="en-US" dirty="0" smtClean="0"/>
              <a:t>Conducted several meetings between CARB</a:t>
            </a:r>
            <a:r>
              <a:rPr lang="en-US" dirty="0"/>
              <a:t>, NMMA, and </a:t>
            </a:r>
            <a:r>
              <a:rPr lang="en-US" dirty="0" smtClean="0"/>
              <a:t>ABYC in 2014</a:t>
            </a:r>
            <a:endParaRPr lang="en-US" dirty="0"/>
          </a:p>
          <a:p>
            <a:r>
              <a:rPr lang="en-US" dirty="0" smtClean="0"/>
              <a:t>Worked on combined CARB/EPA/</a:t>
            </a:r>
            <a:r>
              <a:rPr lang="en-US" dirty="0" err="1" smtClean="0"/>
              <a:t>NMMA</a:t>
            </a:r>
            <a:r>
              <a:rPr lang="en-US" dirty="0" smtClean="0"/>
              <a:t>/</a:t>
            </a:r>
            <a:r>
              <a:rPr lang="en-US" dirty="0" err="1" smtClean="0"/>
              <a:t>USCG</a:t>
            </a:r>
            <a:r>
              <a:rPr lang="en-US" dirty="0" smtClean="0"/>
              <a:t> label</a:t>
            </a:r>
          </a:p>
          <a:p>
            <a:r>
              <a:rPr lang="en-US" dirty="0" smtClean="0"/>
              <a:t>ABYC has initiated process to incorporate California evaporative requirements into H-24</a:t>
            </a:r>
          </a:p>
          <a:p>
            <a:r>
              <a:rPr lang="en-US" dirty="0" smtClean="0"/>
              <a:t>Developed alternate CARB evaporative certification process to be streamlined with NMMA safety certification</a:t>
            </a:r>
          </a:p>
          <a:p>
            <a:pPr lvl="1"/>
            <a:r>
              <a:rPr lang="en-US" dirty="0"/>
              <a:t>NMMA submits application to </a:t>
            </a:r>
            <a:r>
              <a:rPr lang="en-US" dirty="0" smtClean="0"/>
              <a:t>CARB for </a:t>
            </a:r>
            <a:r>
              <a:rPr lang="en-US" dirty="0"/>
              <a:t>Boat Builder</a:t>
            </a:r>
          </a:p>
          <a:p>
            <a:pPr lvl="1"/>
            <a:r>
              <a:rPr lang="en-US" dirty="0" smtClean="0"/>
              <a:t>NMMA </a:t>
            </a:r>
            <a:r>
              <a:rPr lang="en-US" dirty="0"/>
              <a:t>field </a:t>
            </a:r>
            <a:r>
              <a:rPr lang="en-US" dirty="0" smtClean="0"/>
              <a:t>inspectors will verify that evaporative components are CARB certified</a:t>
            </a:r>
          </a:p>
          <a:p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CARB/</a:t>
            </a:r>
            <a:r>
              <a:rPr lang="en-US" dirty="0" err="1" smtClean="0"/>
              <a:t>NMMA</a:t>
            </a:r>
            <a:r>
              <a:rPr lang="en-US" dirty="0" smtClean="0"/>
              <a:t>/</a:t>
            </a:r>
            <a:r>
              <a:rPr lang="en-US" dirty="0" err="1" smtClean="0"/>
              <a:t>ABYC</a:t>
            </a:r>
            <a:r>
              <a:rPr lang="en-US" dirty="0" smtClean="0"/>
              <a:t> </a:t>
            </a:r>
            <a:r>
              <a:rPr lang="en-US" dirty="0"/>
              <a:t>Working Group Efforts</a:t>
            </a:r>
            <a:endParaRPr lang="en-US" sz="24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42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64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Proposed Alternate CARB Evaporative Certification Process Streamlined with NMMA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79298DA-34BA-4B99-9321-E83DB0AF34DE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6200720"/>
            <a:ext cx="3276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- - - Alternate path for NMMA members</a:t>
            </a: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457297"/>
              </p:ext>
            </p:extLst>
          </p:nvPr>
        </p:nvGraphicFramePr>
        <p:xfrm>
          <a:off x="457200" y="1287065"/>
          <a:ext cx="8229600" cy="496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Visio" r:id="rId5" imgW="14146214" imgH="8526670" progId="Visio.Drawing.11">
                  <p:embed/>
                </p:oleObj>
              </mc:Choice>
              <mc:Fallback>
                <p:oleObj name="Visio" r:id="rId5" imgW="14146214" imgH="852667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1287065"/>
                        <a:ext cx="8229600" cy="4961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2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Cooperation with NMMA/ABYC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/>
              <a:t>C</a:t>
            </a:r>
            <a:r>
              <a:rPr lang="en-US" sz="2700" dirty="0" smtClean="0"/>
              <a:t>ompleted/Future Action Items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545141"/>
              </p:ext>
            </p:extLst>
          </p:nvPr>
        </p:nvGraphicFramePr>
        <p:xfrm>
          <a:off x="304801" y="1408153"/>
          <a:ext cx="8534399" cy="4230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065"/>
                <a:gridCol w="2345735"/>
                <a:gridCol w="1676400"/>
                <a:gridCol w="2438400"/>
                <a:gridCol w="1447799"/>
              </a:tblGrid>
              <a:tr h="1549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SUMMER 2014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FALL 2014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WINTER </a:t>
                      </a:r>
                      <a:r>
                        <a:rPr lang="en-US" sz="1050" dirty="0" smtClean="0">
                          <a:effectLst/>
                        </a:rPr>
                        <a:t>2015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SUMMER 2015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</a:tr>
              <a:tr h="1744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ARB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Approve combined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NMMA/CARB/EPA/USCG label format. (</a:t>
                      </a:r>
                      <a:r>
                        <a:rPr lang="en-US" sz="1050" i="1" dirty="0" smtClean="0">
                          <a:effectLst/>
                        </a:rPr>
                        <a:t>completed</a:t>
                      </a:r>
                      <a:r>
                        <a:rPr lang="en-US" sz="1050" dirty="0" smtClean="0">
                          <a:effectLst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Work with NMMA to develop emissions warranty template based on proposed regulations. (</a:t>
                      </a:r>
                      <a:r>
                        <a:rPr lang="en-US" sz="1050" i="1" dirty="0" smtClean="0">
                          <a:effectLst/>
                        </a:rPr>
                        <a:t>completed</a:t>
                      </a:r>
                      <a:r>
                        <a:rPr lang="en-US" sz="1050" dirty="0" smtClean="0">
                          <a:effectLst/>
                        </a:rPr>
                        <a:t>)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Attend NMMA Certification inspection</a:t>
                      </a:r>
                      <a:r>
                        <a:rPr lang="en-US" sz="1050" dirty="0" smtClean="0">
                          <a:effectLst/>
                        </a:rPr>
                        <a:t>.</a:t>
                      </a:r>
                      <a:r>
                        <a:rPr lang="en-US" sz="1050" baseline="0" dirty="0" smtClean="0">
                          <a:effectLst/>
                        </a:rPr>
                        <a:t> (</a:t>
                      </a:r>
                      <a:r>
                        <a:rPr lang="en-US" sz="1050" i="1" baseline="0" dirty="0" smtClean="0">
                          <a:effectLst/>
                        </a:rPr>
                        <a:t>completed</a:t>
                      </a:r>
                      <a:r>
                        <a:rPr lang="en-US" sz="1050" baseline="0" dirty="0" smtClean="0">
                          <a:effectLst/>
                        </a:rPr>
                        <a:t>)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Create </a:t>
                      </a:r>
                      <a:r>
                        <a:rPr lang="en-US" sz="1050" dirty="0" smtClean="0">
                          <a:effectLst/>
                        </a:rPr>
                        <a:t>CARB application based on proposed regulations. (</a:t>
                      </a:r>
                      <a:r>
                        <a:rPr lang="en-US" sz="1050" i="1" dirty="0" smtClean="0">
                          <a:effectLst/>
                        </a:rPr>
                        <a:t>completed</a:t>
                      </a:r>
                      <a:r>
                        <a:rPr lang="en-US" sz="1050" i="0" dirty="0" smtClean="0">
                          <a:effectLst/>
                        </a:rPr>
                        <a:t>)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Participate in technical </a:t>
                      </a:r>
                      <a:r>
                        <a:rPr lang="en-US" sz="1050" dirty="0">
                          <a:effectLst/>
                        </a:rPr>
                        <a:t>session at NMMA Engineering Compliance seminar.  </a:t>
                      </a:r>
                      <a:r>
                        <a:rPr lang="en-US" sz="1050" dirty="0" smtClean="0">
                          <a:effectLst/>
                        </a:rPr>
                        <a:t>(</a:t>
                      </a:r>
                      <a:r>
                        <a:rPr lang="en-US" sz="1050" i="1" dirty="0" smtClean="0">
                          <a:effectLst/>
                        </a:rPr>
                        <a:t>tentative</a:t>
                      </a:r>
                      <a:r>
                        <a:rPr lang="en-US" sz="1050" dirty="0" smtClean="0">
                          <a:effectLst/>
                        </a:rPr>
                        <a:t>)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effectLst/>
                        </a:rPr>
                        <a:t>Provide NMMA with data fields for CARB certification.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508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effectLst/>
                        </a:rPr>
                        <a:t>Work with NMMA on needed reports </a:t>
                      </a:r>
                      <a:r>
                        <a:rPr lang="en-US" sz="1050" smtClean="0">
                          <a:effectLst/>
                        </a:rPr>
                        <a:t>for electronic certification </a:t>
                      </a:r>
                      <a:r>
                        <a:rPr lang="en-US" sz="1050" dirty="0" smtClean="0">
                          <a:effectLst/>
                        </a:rPr>
                        <a:t>database. </a:t>
                      </a:r>
                      <a:endParaRPr lang="en-US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508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</a:tr>
              <a:tr h="761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ABYC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Develop an annex in H-24, Gasoline Fuel Systems, standard based on CARB’s proposed requirements </a:t>
                      </a:r>
                      <a:endParaRPr lang="en-US" sz="105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smtClean="0">
                          <a:effectLst/>
                        </a:rPr>
                        <a:t>Project </a:t>
                      </a:r>
                      <a:r>
                        <a:rPr lang="en-US" sz="1050" dirty="0" smtClean="0">
                          <a:effectLst/>
                        </a:rPr>
                        <a:t>Technical Committee (</a:t>
                      </a:r>
                      <a:r>
                        <a:rPr lang="en-US" sz="1050" dirty="0" err="1" smtClean="0">
                          <a:effectLst/>
                        </a:rPr>
                        <a:t>PTC</a:t>
                      </a:r>
                      <a:r>
                        <a:rPr lang="en-US" sz="1050" dirty="0" smtClean="0">
                          <a:effectLst/>
                        </a:rPr>
                        <a:t>) review and Technical Board approval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</a:tr>
              <a:tr h="15255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NMMA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Create </a:t>
                      </a:r>
                      <a:r>
                        <a:rPr lang="en-US" sz="1050" dirty="0">
                          <a:effectLst/>
                        </a:rPr>
                        <a:t>a Type Accepted category for fuel system components needed </a:t>
                      </a:r>
                      <a:r>
                        <a:rPr lang="en-US" sz="1050" dirty="0" smtClean="0">
                          <a:effectLst/>
                        </a:rPr>
                        <a:t>for CARB certification</a:t>
                      </a:r>
                      <a:r>
                        <a:rPr lang="en-US" sz="1050" dirty="0">
                          <a:effectLst/>
                        </a:rPr>
                        <a:t>.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 </a:t>
                      </a: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Train NMMA inspectors on new </a:t>
                      </a:r>
                      <a:r>
                        <a:rPr lang="en-US" sz="1050" dirty="0" smtClean="0">
                          <a:effectLst/>
                        </a:rPr>
                        <a:t>CARB </a:t>
                      </a:r>
                      <a:r>
                        <a:rPr lang="en-US" sz="1050" dirty="0">
                          <a:effectLst/>
                        </a:rPr>
                        <a:t>requirements of H-24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Distribute information and educate the boat builders through a series of webinars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Add the additional H-24 Annex item to the certification inspection checklist. </a:t>
                      </a:r>
                    </a:p>
                  </a:txBody>
                  <a:tcPr marL="57723" marR="57723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Integrate the amended ABYC </a:t>
                      </a:r>
                      <a:r>
                        <a:rPr lang="en-US" sz="1050" dirty="0" smtClean="0">
                          <a:effectLst/>
                        </a:rPr>
                        <a:t>H-24 </a:t>
                      </a:r>
                      <a:r>
                        <a:rPr lang="en-US" sz="1050" dirty="0">
                          <a:effectLst/>
                        </a:rPr>
                        <a:t>standard into the Boat &amp; Yacht Certification program</a:t>
                      </a:r>
                      <a:r>
                        <a:rPr lang="en-US" sz="1050" dirty="0" smtClean="0">
                          <a:effectLst/>
                        </a:rPr>
                        <a:t>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effectLst/>
                        </a:rPr>
                        <a:t>Integrate CARB-provided data fields into NMMA Certification data software 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23" marR="57723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79298DA-34BA-4B99-9321-E83DB0AF34DE}" type="slidenum">
              <a:rPr lang="en-US" smtClean="0"/>
              <a:pPr/>
              <a:t>44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48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lnSpcReduction="10000"/>
          </a:bodyPr>
          <a:lstStyle/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Objectives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What is the California Air Resources Board?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Purpose of CARB Regulation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Pathways to Compliance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Proposed Standards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Control Technology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CARB Evaporative Certification Process</a:t>
            </a:r>
          </a:p>
          <a:p>
            <a:pPr marL="520700">
              <a:lnSpc>
                <a:spcPct val="90000"/>
              </a:lnSpc>
              <a:defRPr/>
            </a:pPr>
            <a:r>
              <a:rPr lang="en-US" sz="2800" dirty="0"/>
              <a:t>Industry Cooperation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Next Steps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Contact Information</a:t>
            </a:r>
          </a:p>
          <a:p>
            <a:pPr marL="660400" indent="-66040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0BEFEE6-8716-401E-98B0-3BF3335AB3A8}" type="slidenum">
              <a:rPr lang="en-US" smtClean="0"/>
              <a:pPr/>
              <a:t>45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3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14" name="Notched Right Arrow 13"/>
          <p:cNvSpPr/>
          <p:nvPr/>
        </p:nvSpPr>
        <p:spPr>
          <a:xfrm>
            <a:off x="43047" y="2974251"/>
            <a:ext cx="8991600" cy="684942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/>
          <p:cNvSpPr txBox="1"/>
          <p:nvPr/>
        </p:nvSpPr>
        <p:spPr>
          <a:xfrm>
            <a:off x="2081645" y="3646034"/>
            <a:ext cx="2800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2014: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Publish CARB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Documents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0293" y="1958588"/>
            <a:ext cx="2396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2015: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CARB SIMW Board Hearing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3674520"/>
            <a:ext cx="2759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2015:</a:t>
            </a:r>
          </a:p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ABYC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Publish H-24 Annex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61655" y="3212900"/>
            <a:ext cx="200891" cy="20765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381377" y="3229580"/>
            <a:ext cx="200891" cy="20765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299181" y="3229578"/>
            <a:ext cx="200891" cy="207651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1958588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2014: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ABYC Develops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H-24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</a:p>
        </p:txBody>
      </p:sp>
      <p:sp>
        <p:nvSpPr>
          <p:cNvPr id="24" name="Oval 23"/>
          <p:cNvSpPr/>
          <p:nvPr/>
        </p:nvSpPr>
        <p:spPr>
          <a:xfrm>
            <a:off x="5320928" y="3231410"/>
            <a:ext cx="200891" cy="20765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6198" y="6379403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5/28/2014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46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7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1"/>
            <a:ext cx="8153400" cy="3505199"/>
          </a:xfrm>
        </p:spPr>
        <p:txBody>
          <a:bodyPr/>
          <a:lstStyle/>
          <a:p>
            <a:r>
              <a:rPr lang="en-US" sz="2800" dirty="0"/>
              <a:t>Certification workshops and training for boat builders will follow Board adoption</a:t>
            </a:r>
          </a:p>
          <a:p>
            <a:r>
              <a:rPr lang="en-US" sz="2800" dirty="0"/>
              <a:t>Details about the proposal, test procedures and application can be found on </a:t>
            </a:r>
            <a:r>
              <a:rPr lang="en-US" sz="2800" dirty="0" err="1" smtClean="0"/>
              <a:t>CARB’s</a:t>
            </a:r>
            <a:r>
              <a:rPr lang="en-US" sz="2800" dirty="0" smtClean="0"/>
              <a:t> </a:t>
            </a:r>
            <a:r>
              <a:rPr lang="en-US" sz="2800" dirty="0"/>
              <a:t>Recreational Marine Activities website: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hlinkClick r:id="rId4"/>
              </a:rPr>
              <a:t>http://www.arb.ca.gov/msprog/offroad/recmarine/recmarine.htm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47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7649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lnSpcReduction="10000"/>
          </a:bodyPr>
          <a:lstStyle/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Objectives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What is the California Air Resources Board?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Purpose of CARB Regulation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Pathways to Compliance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Proposed Standards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Control Technology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CARB Evaporative Certification Process</a:t>
            </a:r>
          </a:p>
          <a:p>
            <a:pPr marL="520700">
              <a:lnSpc>
                <a:spcPct val="90000"/>
              </a:lnSpc>
              <a:defRPr/>
            </a:pPr>
            <a:r>
              <a:rPr lang="en-US" sz="2800" dirty="0"/>
              <a:t>Industry Cooperation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Next Steps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Contact Information</a:t>
            </a:r>
          </a:p>
          <a:p>
            <a:pPr marL="660400" indent="-66040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0BEFEE6-8716-401E-98B0-3BF3335AB3A8}" type="slidenum">
              <a:rPr lang="en-US" smtClean="0"/>
              <a:pPr/>
              <a:t>48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CARB Staff Contact Information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8496300" cy="4724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Scott Monday</a:t>
            </a:r>
            <a:r>
              <a:rPr lang="en-US" dirty="0"/>
              <a:t> – </a:t>
            </a:r>
            <a:r>
              <a:rPr lang="en-US" dirty="0" smtClean="0"/>
              <a:t>Regulations, Test Procedures, and Component Certification</a:t>
            </a:r>
          </a:p>
          <a:p>
            <a:pPr marL="0" indent="0">
              <a:buNone/>
            </a:pPr>
            <a:r>
              <a:rPr lang="en-US" dirty="0" smtClean="0"/>
              <a:t>	(916) 445-9319, </a:t>
            </a:r>
            <a:r>
              <a:rPr lang="en-US" dirty="0" smtClean="0">
                <a:hlinkClick r:id="rId4"/>
              </a:rPr>
              <a:t>smonday@arb.ca.gov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Kevin Curley – Boat Certification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	</a:t>
            </a:r>
            <a:r>
              <a:rPr lang="en-US" dirty="0"/>
              <a:t>(626) 350-6418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kcurley@arb.ca.gov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6198" y="6379403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5/28/2014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49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31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lnSpcReduction="10000"/>
          </a:bodyPr>
          <a:lstStyle/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Objectives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What is the California Air Resources Board?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Purpose of CARB Regulation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Pathways to Compliance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Proposed Standards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Control Technology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CARB Evaporative Certification Process</a:t>
            </a:r>
          </a:p>
          <a:p>
            <a:pPr marL="520700">
              <a:lnSpc>
                <a:spcPct val="90000"/>
              </a:lnSpc>
              <a:defRPr/>
            </a:pPr>
            <a:r>
              <a:rPr lang="en-US" sz="2800" dirty="0"/>
              <a:t>Industry Cooperation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Next Steps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Contact Information</a:t>
            </a:r>
          </a:p>
          <a:p>
            <a:pPr marL="660400" indent="-66040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0BEFEE6-8716-401E-98B0-3BF3335AB3A8}" type="slidenum">
              <a:rPr lang="en-US" smtClean="0"/>
              <a:pPr/>
              <a:t>5</a:t>
            </a:fld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762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6198" y="6379403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5/28/2014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45E64-E561-43CF-92CA-3DC16374D844}" type="slidenum">
              <a:rPr lang="en-US" smtClean="0"/>
              <a:pPr/>
              <a:t>50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90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20700">
              <a:lnSpc>
                <a:spcPct val="90000"/>
              </a:lnSpc>
              <a:defRPr/>
            </a:pPr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dirty="0" smtClean="0"/>
              <a:t>the California </a:t>
            </a:r>
            <a:r>
              <a:rPr lang="en-US" dirty="0"/>
              <a:t>Air Resources </a:t>
            </a:r>
            <a:r>
              <a:rPr lang="en-US" dirty="0" smtClean="0"/>
              <a:t>Board?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2800" dirty="0" smtClean="0"/>
              <a:t>CARB is a state government entity responsible for regulating air quality throughout California, including controlling emissions from mobile sources</a:t>
            </a:r>
          </a:p>
          <a:p>
            <a:endParaRPr lang="en-US" sz="2800" dirty="0"/>
          </a:p>
          <a:p>
            <a:r>
              <a:rPr lang="en-US" sz="2800" dirty="0" smtClean="0"/>
              <a:t>Examples of mobile sources regulated by CARB include cars, trucks, lawn mowers, off-road recreational vehicles, and boats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" b="90674" l="733" r="99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22"/>
          <a:stretch/>
        </p:blipFill>
        <p:spPr>
          <a:xfrm>
            <a:off x="297131" y="5066068"/>
            <a:ext cx="1676400" cy="1069372"/>
          </a:xfrm>
          <a:prstGeom prst="rect">
            <a:avLst/>
          </a:prstGeom>
        </p:spPr>
      </p:pic>
      <p:pic>
        <p:nvPicPr>
          <p:cNvPr id="8" name="Picture 4" descr="https://encrypted-tbn1.gstatic.com/images?q=tbn:ANd9GcSlp0X9zIVsVdZburoUKLPJaGGsTc4CwO9uLyPX_mQJ_SydN0rDA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0"/>
            <a:ext cx="108773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3" b="90000" l="3188" r="97250">
                        <a14:foregroundMark x1="40375" y1="21000" x2="35875" y2="27417"/>
                        <a14:foregroundMark x1="27563" y1="67917" x2="34000" y2="64083"/>
                        <a14:backgroundMark x1="79063" y1="73083" x2="81750" y2="73583"/>
                        <a14:backgroundMark x1="83188" y1="72917" x2="85375" y2="73083"/>
                        <a14:backgroundMark x1="48375" y1="88000" x2="51938" y2="89333"/>
                        <a14:backgroundMark x1="52750" y1="88583" x2="56000" y2="88583"/>
                        <a14:backgroundMark x1="58250" y1="86167" x2="56875" y2="87333"/>
                        <a14:backgroundMark x1="11625" y1="79250" x2="13000" y2="80917"/>
                        <a14:backgroundMark x1="29063" y1="65250" x2="30375" y2="64667"/>
                        <a14:backgroundMark x1="38250" y1="65750" x2="39313" y2="67167"/>
                        <a14:backgroundMark x1="39438" y1="61000" x2="39438" y2="60417"/>
                        <a14:backgroundMark x1="33688" y1="60833" x2="33313" y2="60250"/>
                        <a14:backgroundMark x1="29313" y1="57917" x2="29750" y2="57167"/>
                        <a14:backgroundMark x1="27688" y1="63333" x2="27688" y2="62417"/>
                        <a14:backgroundMark x1="75188" y1="49833" x2="75188" y2="49083"/>
                        <a14:backgroundMark x1="71125" y1="50000" x2="70813" y2="5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82" y="5257800"/>
            <a:ext cx="1475056" cy="11062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07" y="5135506"/>
            <a:ext cx="1755335" cy="111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550282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F5871A5-4B16-453D-A2E4-6AD9D2F3195F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24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lnSpcReduction="10000"/>
          </a:bodyPr>
          <a:lstStyle/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Objectives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What is the California Air Resources Board?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Purpose of CARB Regulation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Pathways to Compliance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Proposed Standards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Control Technology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CARB Evaporative Certification Process</a:t>
            </a:r>
          </a:p>
          <a:p>
            <a:pPr marL="520700">
              <a:lnSpc>
                <a:spcPct val="90000"/>
              </a:lnSpc>
              <a:defRPr/>
            </a:pPr>
            <a:r>
              <a:rPr lang="en-US" sz="2800" dirty="0"/>
              <a:t>Industry Cooperation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Next Steps</a:t>
            </a:r>
          </a:p>
          <a:p>
            <a:pPr marL="520700" eaLnBrk="1" hangingPunct="1">
              <a:lnSpc>
                <a:spcPct val="90000"/>
              </a:lnSpc>
              <a:defRPr/>
            </a:pPr>
            <a:r>
              <a:rPr lang="en-US" sz="2800" dirty="0" smtClean="0"/>
              <a:t>Contact Information</a:t>
            </a:r>
          </a:p>
          <a:p>
            <a:pPr marL="660400" indent="-66040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0BEFEE6-8716-401E-98B0-3BF3335AB3A8}" type="slidenum">
              <a:rPr lang="en-US" smtClean="0"/>
              <a:pPr/>
              <a:t>7</a:t>
            </a:fld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495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Purpose of CARB Regulation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144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California has the worst air quality in the nation</a:t>
            </a:r>
          </a:p>
          <a:p>
            <a:endParaRPr lang="en-US" sz="2800" dirty="0" smtClean="0"/>
          </a:p>
          <a:p>
            <a:r>
              <a:rPr lang="en-US" sz="2800" dirty="0" smtClean="0"/>
              <a:t>CARB develops regulations to comply with the federal Clean Air Act requirements</a:t>
            </a:r>
          </a:p>
          <a:p>
            <a:endParaRPr lang="en-US" sz="2800" dirty="0" smtClean="0"/>
          </a:p>
          <a:p>
            <a:r>
              <a:rPr lang="en-US" sz="2800" dirty="0" smtClean="0"/>
              <a:t>CARB’s proposed evaporative regulations for boats </a:t>
            </a:r>
            <a:r>
              <a:rPr lang="en-US" sz="2800" dirty="0"/>
              <a:t>will </a:t>
            </a:r>
            <a:r>
              <a:rPr lang="en-US" sz="2800" dirty="0" smtClean="0"/>
              <a:t>meet a legal </a:t>
            </a:r>
            <a:r>
              <a:rPr lang="en-US" sz="2800" dirty="0"/>
              <a:t>commitment </a:t>
            </a:r>
            <a:r>
              <a:rPr lang="en-US" sz="2800" dirty="0" smtClean="0"/>
              <a:t>included </a:t>
            </a:r>
            <a:r>
              <a:rPr lang="en-US" sz="2800" dirty="0"/>
              <a:t>in California’s State Implementation Plan</a:t>
            </a:r>
          </a:p>
          <a:p>
            <a:endParaRPr lang="en-US" sz="2800" dirty="0" smtClean="0"/>
          </a:p>
          <a:p>
            <a:r>
              <a:rPr lang="en-US" sz="2800" dirty="0" smtClean="0"/>
              <a:t>This regulation will help California obtain the emission reductions needed for ozone attainment</a:t>
            </a:r>
          </a:p>
          <a:p>
            <a:endParaRPr lang="en-US" sz="2800" dirty="0" smtClean="0"/>
          </a:p>
          <a:p>
            <a:pPr marL="0" indent="0" eaLnBrk="1" hangingPunct="1">
              <a:buNone/>
            </a:pPr>
            <a:endParaRPr lang="en-US" sz="2800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AF504F5-0076-473D-9D45-8732E6106258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3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68" y="414418"/>
            <a:ext cx="8229600" cy="762000"/>
          </a:xfrm>
        </p:spPr>
        <p:txBody>
          <a:bodyPr/>
          <a:lstStyle/>
          <a:p>
            <a:r>
              <a:rPr lang="en-US" dirty="0" smtClean="0"/>
              <a:t>Focus of Regulation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8106" y="6305716"/>
            <a:ext cx="2133600" cy="365125"/>
          </a:xfrm>
        </p:spPr>
        <p:txBody>
          <a:bodyPr/>
          <a:lstStyle/>
          <a:p>
            <a:fld id="{9C66D19E-6251-46BD-9A2B-39DB542DD7A2}" type="slidenum">
              <a:rPr lang="en-US" smtClean="0"/>
              <a:t>9</a:t>
            </a:fld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823866" y="1646862"/>
            <a:ext cx="11821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Current proposal focuses on mitigating diurnal evaporative emissions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9339" y="3502991"/>
            <a:ext cx="13970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Previous regulations mitigated exhaust emissions</a:t>
            </a:r>
            <a:endParaRPr lang="en-US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9333" l="52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74" b="18885"/>
          <a:stretch/>
        </p:blipFill>
        <p:spPr bwMode="auto">
          <a:xfrm>
            <a:off x="154331" y="2701834"/>
            <a:ext cx="7355693" cy="32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8777"/>
            <a:ext cx="619125" cy="80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55" y="5063630"/>
            <a:ext cx="481369" cy="43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987" y="4751501"/>
            <a:ext cx="630063" cy="57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208" y="1604811"/>
            <a:ext cx="377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55" y="1577029"/>
            <a:ext cx="5667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67" y="2052546"/>
            <a:ext cx="25304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59" y="1616461"/>
            <a:ext cx="377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020474" y="2661889"/>
            <a:ext cx="9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24 Hours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921717" y="2902587"/>
            <a:ext cx="42642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704262" y="2899299"/>
            <a:ext cx="42642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25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32080</TotalTime>
  <Words>2386</Words>
  <Application>Microsoft Office PowerPoint</Application>
  <PresentationFormat>On-screen Show (4:3)</PresentationFormat>
  <Paragraphs>587</Paragraphs>
  <Slides>50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Visio</vt:lpstr>
      <vt:lpstr>California’s Spark-Ignition Marine Watercraft Proposal 2014 IBEX Conference October 1, 2014</vt:lpstr>
      <vt:lpstr>Presentation Outline</vt:lpstr>
      <vt:lpstr>Presentation Outline</vt:lpstr>
      <vt:lpstr>Objectives</vt:lpstr>
      <vt:lpstr>Presentation Outline</vt:lpstr>
      <vt:lpstr>What is the California Air Resources Board?</vt:lpstr>
      <vt:lpstr>Presentation Outline</vt:lpstr>
      <vt:lpstr>Purpose of CARB Regulation</vt:lpstr>
      <vt:lpstr>Focus of Regulation</vt:lpstr>
      <vt:lpstr>Presentation Outline</vt:lpstr>
      <vt:lpstr>Applicability</vt:lpstr>
      <vt:lpstr>Pathways to Compliance</vt:lpstr>
      <vt:lpstr>Presentation Outline</vt:lpstr>
      <vt:lpstr>PowerPoint Presentation</vt:lpstr>
      <vt:lpstr>Design-Based Standards:  &gt; 30 kW (40 HP) Trailerable</vt:lpstr>
      <vt:lpstr>Design-Based Standards:  &gt; 30 kW (40 HP) Trailerable</vt:lpstr>
      <vt:lpstr>Design-Based Standards:  &gt; 30 kW (40 HP) Non-Trailerable</vt:lpstr>
      <vt:lpstr>Design-Based Standards:  &gt; 30 kW (40 HP) Non-Trailerable</vt:lpstr>
      <vt:lpstr>Presentation Outline</vt:lpstr>
      <vt:lpstr>PowerPoint Presentation</vt:lpstr>
      <vt:lpstr>TP-1503 Venting Control Update</vt:lpstr>
      <vt:lpstr>Presentation Outline</vt:lpstr>
      <vt:lpstr>Overview of CARB Evaporative Certification Process</vt:lpstr>
      <vt:lpstr>CARB Component Certification</vt:lpstr>
      <vt:lpstr>CARB Component Certification Process </vt:lpstr>
      <vt:lpstr>CARB Boat Certification</vt:lpstr>
      <vt:lpstr>CARB Boat Certification Process</vt:lpstr>
      <vt:lpstr>Boat Builder Planning</vt:lpstr>
      <vt:lpstr>Evaporative System Builder  Definition</vt:lpstr>
      <vt:lpstr>Evaporative System Builder Responsibilities</vt:lpstr>
      <vt:lpstr>CARB Boat Evaporative Certification Process Design-Based (2018 MY Example)</vt:lpstr>
      <vt:lpstr>Boat Builder Application Process</vt:lpstr>
      <vt:lpstr>Boat Builder Application Process (continued)</vt:lpstr>
      <vt:lpstr>Evaporative Family</vt:lpstr>
      <vt:lpstr>Evaporative Family</vt:lpstr>
      <vt:lpstr>Evaporative Family</vt:lpstr>
      <vt:lpstr>Label &amp; Warranty</vt:lpstr>
      <vt:lpstr>Component Compliance Responsibility</vt:lpstr>
      <vt:lpstr>Presentation Outline</vt:lpstr>
      <vt:lpstr>Cooperation with NMMA/ABYC to Date</vt:lpstr>
      <vt:lpstr>Cooperation with NMMA/ABYC to Date (cont.)</vt:lpstr>
      <vt:lpstr>CARB/NMMA/ABYC Working Group Efforts</vt:lpstr>
      <vt:lpstr>Proposed Alternate CARB Evaporative Certification Process Streamlined with NMMA</vt:lpstr>
      <vt:lpstr>Cooperation with NMMA/ABYC Completed/Future Action Items</vt:lpstr>
      <vt:lpstr>Presentation Outline</vt:lpstr>
      <vt:lpstr>Next Steps</vt:lpstr>
      <vt:lpstr>Next Steps (cont.)</vt:lpstr>
      <vt:lpstr>Presentation Outline</vt:lpstr>
      <vt:lpstr>CARB Staff Contact Information</vt:lpstr>
      <vt:lpstr>Questions?</vt:lpstr>
    </vt:vector>
  </TitlesOfParts>
  <Company>carb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Cassandra Freitas</dc:creator>
  <cp:lastModifiedBy>Scott Monday</cp:lastModifiedBy>
  <cp:revision>943</cp:revision>
  <cp:lastPrinted>2014-09-26T16:27:26Z</cp:lastPrinted>
  <dcterms:created xsi:type="dcterms:W3CDTF">2013-05-28T13:50:30Z</dcterms:created>
  <dcterms:modified xsi:type="dcterms:W3CDTF">2014-09-26T18:15:56Z</dcterms:modified>
</cp:coreProperties>
</file>